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94" r:id="rId13"/>
    <p:sldId id="29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6" r:id="rId43"/>
    <p:sldId id="297" r:id="rId44"/>
    <p:sldId id="299" r:id="rId45"/>
    <p:sldId id="298" r:id="rId46"/>
    <p:sldId id="300" r:id="rId47"/>
    <p:sldId id="301" r:id="rId48"/>
    <p:sldId id="302" r:id="rId49"/>
    <p:sldId id="303" r:id="rId50"/>
    <p:sldId id="317" r:id="rId51"/>
    <p:sldId id="304" r:id="rId52"/>
    <p:sldId id="305" r:id="rId53"/>
    <p:sldId id="318" r:id="rId54"/>
    <p:sldId id="306" r:id="rId55"/>
    <p:sldId id="321" r:id="rId56"/>
    <p:sldId id="322" r:id="rId57"/>
    <p:sldId id="319" r:id="rId58"/>
    <p:sldId id="323" r:id="rId59"/>
    <p:sldId id="324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20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887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17:17:55.8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1 102 24575,'3'1'0,"0"0"0,0 0 0,0 1 0,0-1 0,0 0 0,-1 1 0,1 0 0,0 0 0,-1 0 0,0 0 0,0 0 0,0 0 0,0 1 0,0-1 0,0 1 0,0 0 0,2 5 0,2-1 0,115 177 0,-33-45 0,-85-134 0,1 0 0,0 0 0,1 0 0,-1 0 0,1 0 0,9 6 0,-13-10 0,1 0 0,-1 0 0,1 0 0,-1-1 0,1 1 0,-1 0 0,0-1 0,0 1 0,1-1 0,-1 0 0,1 0 0,-1 0 0,1 1 0,0-1 0,-1-1 0,1 1 0,-1 0 0,1 0 0,0-1 0,-1 1 0,1 0 0,-1-1 0,1 0 0,-1 1 0,0-1 0,1 0 0,-1 0 0,1 0 0,-1 0 0,0 0 0,0 0 0,2-1 0,5-7 0,1-1 0,-2 1 0,0-2 0,1 1 0,-2-1 0,11-23 0,22-78 0,-28 76 0,22-48 0,36-71-1365,-58 129-5461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2T13:39:44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24575,'1'17'0,"1"-1"0,0 1 0,2-1 0,-1 0 0,2 0 0,0 0 0,1 0 0,1-1 0,1 0 0,10 17 0,5 3 0,0-2 0,3-1 0,29 30 0,-47-54 0,0 0 0,0 0 0,0-1 0,1 0 0,1-1 0,-1 0 0,1 0 0,18 7 0,-23-11 0,1-1 0,-1 1 0,0-1 0,0-1 0,1 1 0,-1-1 0,0 0 0,1 0 0,-1 0 0,0-1 0,0 0 0,1 0 0,-1 0 0,0-1 0,0 0 0,0 0 0,0 0 0,0 0 0,-1-1 0,7-4 0,-5 1 0,0 1 0,0-1 0,0 0 0,-1 0 0,0-1 0,0 1 0,-1-1 0,1 0 0,-2-1 0,1 1 0,-1-1 0,0 1 0,-1-1 0,3-9 0,1-12 0,-1 1 0,2-49 0,-7 65 0,0 5 0,0-1 0,0 0 0,1 1 0,0-1 0,0 1 0,1-1 0,0 1 0,0 0 0,1 0 0,-1 0 0,2 0 0,-1 0 0,9-11 0,22-30-1365,-17 23-5461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0:28:30.5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1 711 24575,'7'-1'0,"0"0"0,1 0 0,-1-1 0,0 0 0,14-5 0,3-1 0,205-72 0,-82 27 0,-46 19 0,-2-5 0,-2-4 0,164-99 0,127-83 0,-303 179 0,-63 32-1365,-5 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0:28:32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24575,'105'-1'0,"116"3"0,-219-2 0,1 0 0,0 1 0,0-1 0,0 1 0,-1-1 0,1 1 0,0 0 0,-1 0 0,1 0 0,-1 0 0,1 1 0,-1-1 0,1 1 0,-1-1 0,0 1 0,0 0 0,0 0 0,0 0 0,0 0 0,0 0 0,2 5 0,-2-4 0,-1 1 0,1 0 0,-1 0 0,0 0 0,-1 0 0,1 0 0,-1 0 0,0 0 0,0 1 0,0-1 0,0 0 0,-1 0 0,1 0 0,-3 6 0,-5 16 0,-1-1 0,-2 0 0,0-1 0,-17 26 0,-13 28 0,22-38-1365,2-3-5461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9:07:55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228 29 24575,'11'-4'0,"-1"0"0,1 1 0,1 0 0,-1 0 0,0 1 0,1 1 0,-1 0 0,20 1 0,3-1 0,482-6 0,-342 8 0,-166-1 0,0 0 0,-1 0 0,1 1 0,0 0 0,0 1 0,-1-1 0,1 2 0,-1-1 0,1 1 0,-1 0 0,0 0 0,11 8 0,-12-6 0,-1-1 0,0 2 0,0-1 0,0 0 0,-1 1 0,0 0 0,0 0 0,0 0 0,-1 1 0,0-1 0,0 1 0,0 0 0,-1 0 0,2 7 0,2 17 0,0 0 0,-2 1 0,0 33 0,-7 100 0,0-67 0,3-53 0,-2 19 0,2 0 0,4 0 0,19 110 0,-6-108 0,-2 2 0,-4-1 0,4 103 0,-18 339 0,3-505 0,0 1 0,-1-1 0,1 0 0,-1 1 0,0-1 0,0 0 0,-1 0 0,1 0 0,-1 0 0,0 0 0,0 0 0,0 0 0,-1-1 0,1 1 0,-1-1 0,0 0 0,0 1 0,0-1 0,0 0 0,-1-1 0,1 1 0,-1-1 0,1 1 0,-1-1 0,0 0 0,0-1 0,0 1 0,0-1 0,0 1 0,-7 0 0,-13 3 0,0-1 0,0-2 0,0 0 0,-32-2 0,42 0 0,-984-6 0,940 11-1365,29 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9:13:02.7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53 24148,'1001'-53'0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9:13:12.2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24072,'26'1703'0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9:13:14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 24575,'2'15'0,"0"0"0,1-1 0,1 1 0,8 22 0,-7-23 0,31 85 0,76 144 0,-108-236 0,18 33 0,-21-38 0,0-1 0,0 1 0,0-1 0,0 1 0,0-1 0,0 0 0,1 1 0,-1-1 0,0 0 0,1 0 0,-1 0 0,1 0 0,-1 0 0,1 0 0,-1 0 0,1 0 0,0-1 0,0 1 0,2 0 0,-3-2 0,0 1 0,0-1 0,0 1 0,0-1 0,0 0 0,0 0 0,0 1 0,0-1 0,0 0 0,0 0 0,0 0 0,-1 0 0,1 0 0,0 0 0,-1 0 0,1 0 0,-1 0 0,1-1 0,0 0 0,10-30 0,-8 23 0,34-106 0,-30 86 0,2 0 0,0 1 0,2 0 0,1 1 0,1 0 0,32-47 0,-34 58-273,0 0 0,-1-1 0,-1-1 0,7-21 0,-6 16-6553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7:14:01.5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 24575,'5'-3'0,"-1"-1"0,1 1 0,0 0 0,0 1 0,0-1 0,0 1 0,0 0 0,1 0 0,-1 0 0,1 1 0,-1 0 0,9-1 0,75-1 0,-65 3 0,614 2 0,-525 6 0,-83-4 0,1-2 0,0 0 0,60-7 0,16-5 0,206 6 0,-163 7 0,212-3-1365,-335 0-5461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7:14:04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24575,'13'1'0,"-1"1"0,0 0 0,1 1 0,-1 0 0,0 1 0,0 0 0,22 11 0,73 48 0,-63-31 0,0 2 0,-2 1 0,-2 3 0,-1 1 0,-2 2 0,-2 2 0,46 74 0,-78-113 0,0 0 0,-1 0 0,1 1 0,-1-1 0,0 1 0,-1 0 0,1-1 0,-1 1 0,0 0 0,0 0 0,0 0 0,-1 8 0,0-10 0,-1 1 0,1-1 0,-1 0 0,0 0 0,0 1 0,-1-1 0,1 0 0,-1 0 0,1 0 0,-1 0 0,0-1 0,0 1 0,0 0 0,-1-1 0,1 1 0,-1-1 0,1 0 0,-1 0 0,-4 3 0,-22 12 0,-1-2 0,-1-1 0,0-2 0,-48 14 0,28-10 0,-5 4-341,0 3 0,2 3-1,-53 32 1,72-37-6485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7:14:07.9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24575,'0'1000'-1365,"0"-977"-5461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17:18:00.7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24119,'487'0'0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7:14:11.2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24575,'1'0'0,"0"1"0,-1-1 0,1 0 0,0 0 0,0 1 0,0-1 0,0 1 0,-1-1 0,1 1 0,0-1 0,0 1 0,-1-1 0,1 1 0,0 0 0,-1 0 0,1-1 0,-1 1 0,1 0 0,-1 0 0,1-1 0,-1 1 0,1 0 0,-1 1 0,10 26 0,-7-17 0,16 47 0,-11-32 0,19 42 0,-23-58 0,1-1 0,1-1 0,0 1 0,0-1 0,0 0 0,1 0 0,1-1 0,8 8 0,-3-6 0,0 0 0,1 0 0,0-1 0,1-1 0,0 0 0,0-1 0,1 0 0,-1-2 0,1 0 0,0 0 0,0-2 0,25 2 0,-32-4 0,1 0 0,-1 0 0,1 0 0,-1-2 0,1 1 0,-1-1 0,0 0 0,0-1 0,0 0 0,0-1 0,0 1 0,-1-2 0,1 1 0,-1-1 0,0-1 0,-1 1 0,1-1 0,-1-1 0,0 1 0,-1-1 0,1 0 0,7-13 0,-1-3 37,-2-1 0,13-36-1,-15 36-405,0 1 1,2 0-1,14-24 0,-11 27-6457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7:14:14.8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3675 0 21389,'-3675'0'0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7:14:18.6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552 0 24575,'-1'0'0,"-1"1"0,1-1 0,0 1 0,0-1 0,0 1 0,0-1 0,-1 1 0,1 0 0,0 0 0,0 0 0,0 0 0,0 0 0,0 0 0,0 0 0,0 1 0,1-1 0,-1 1 0,0-1 0,0 1 0,1-1 0,-1 1 0,0-1 0,1 1 0,-1 0 0,0 2 0,-2 8 0,1 0 0,-3 23 0,1-10 0,1-15 0,0 0 0,0-1 0,0 0 0,-1 0 0,0 0 0,0 0 0,0-1 0,-1 0 0,-10 13 0,-5 4 0,-28 27 0,43-47 0,-12 11 0,-1-1 0,0-1 0,-31 17 0,-60 19 0,-11 6 0,115-54 0,0 1 0,0 0 0,0 1 0,0-1 0,0 1 0,1 0 0,-1 1 0,1 0 0,0 0 0,-7 12 0,10-16 0,1 0 0,0 0 0,-1 0 0,1 0 0,0 0 0,0 0 0,0 0 0,0 0 0,0 0 0,-1 0 0,1 0 0,0 0 0,1 0 0,-1 0 0,0 0 0,0 0 0,0 0 0,0 0 0,0 0 0,1 0 0,-1 0 0,0-1 0,0 1 0,1 0 0,-1 0 0,1 0 0,-1 0 0,0-1 0,1 1 0,-1 0 0,1 0 0,-1-1 0,1 1 0,-1-1 0,1 1 0,0-1 0,-1 1 0,1-1 0,1 1 0,28 19 0,-26-18 0,11 4 0,33 9 0,6 1 0,-47-11 0,1-1 0,-1 2 0,0-1 0,0 2 0,7 7 0,-5-5 0,0 0 0,14 10 0,5-2 0,98 71 0,-63-30 0,-33-29 0,62 46 0,-81-69-341,1 0 0,-1-1-1,18 4 1,-12-6-6485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6:04:30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21389,'2946'0'0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6:04:33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24143,'432'379'0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6:04:50.6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432 0 24063,'-431'216'0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6:04:52.2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6:05:30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21389,'1532'0'0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6:05:30.4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24143,'225'379'0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6:05:30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225 0 24063,'-225'216'0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17:18:24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81 24119,'730'-80'0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6:06:03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21389,'1237'0'0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6:06:59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1 117 24575,'11'6'0,"-1"0"0,1 1 0,-1 1 0,0-1 0,-1 2 0,0-1 0,15 19 0,-2 2 0,23 44 0,-26-42 0,34 44 0,-15-27 0,-14-18 0,1 0 0,1-1 0,32 26 0,-57-53 0,1-1 0,-1 0 0,1 1 0,-1-1 0,1 0 0,0 0 0,-1 0 0,1 0 0,0-1 0,0 1 0,0 0 0,-1-1 0,1 1 0,0-1 0,0 0 0,0 0 0,0 1 0,0-1 0,0 0 0,0-1 0,0 1 0,0 0 0,-1-1 0,1 1 0,0-1 0,0 1 0,0-1 0,2-1 0,1-2 0,0 0 0,-1 0 0,1-1 0,-1 1 0,0-1 0,0 0 0,4-9 0,3-5 0,-1-1 0,-1-1 0,0 0 0,-2 0 0,9-39 0,-12 39 0,1 0 0,1 1 0,2 0 0,-1 0 0,2 0 0,19-29 0,-7 17 0,-1 1 0,20-45 0,-35 67-195,0 1 0,1-1 0,-1 1 0,2 0 0,-1 0 0,12-11 0,2 2-6631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6:07:03.8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21389,'2540'0'0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6:07:06.7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675 0 24143,'-675'486'0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6:07:10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24575,'5'9'0,"6"7"0,5 2 0,10 2 0,5 2 0,2 7 0,-1 2 0,4 2 0,0-1 0,-1-2 0,-2 0 0,-2-6 0,3-3 0,0-4 0,-1-5 0,-1-5 0,-7-4-8191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6:07:12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3514 0 24119,'-3514'135'0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6:07:14.8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618 1 24575,'-24'2'0,"1"1"0,-1 1 0,1 1 0,-38 14 0,29-9 0,1 1 0,0 2 0,-37 21 0,2-1 0,30-16 0,-5 1 0,1 2 0,-44 29 0,81-47 0,0 0 0,0 0 0,0 0 0,1 1 0,-1-1 0,1 1 0,-1 0 0,1-1 0,0 1 0,0 0 0,-2 5 0,4-7 0,-1-1 0,1 1 0,0 0 0,0-1 0,0 1 0,0-1 0,0 1 0,0 0 0,0-1 0,0 1 0,0 0 0,0-1 0,0 1 0,1-1 0,-1 1 0,0 0 0,0-1 0,1 1 0,-1-1 0,0 1 0,1-1 0,-1 1 0,1 0 0,1 1 0,-1-1 0,1 0 0,-1 0 0,1 0 0,0 0 0,0-1 0,-1 1 0,1 0 0,0-1 0,0 1 0,3 0 0,51 6 0,-41-6 0,-1 1 0,1 0 0,-1 1 0,0 1 0,1 0 0,12 6 0,208 111 0,25 12 0,-124-70-1365,-88-38-5461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06:07:17.5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75 24575,'4'0'0,"11"-10"0,8-2 0,8-4 0,5 1 0,-1 2 0,-5 4-8191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17:19:38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24575,'4'4'0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2T06:09:51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1 543 24575,'16'-2'0,"0"0"0,-1 0 0,1-2 0,-1 0 0,27-11 0,19-5 0,377-103 0,-74 49 0,-152 36 0,16-4 0,-187 32 0,44-15 0,36-10 0,9 7 0,497-85 0,-561 108-1365,-41 4-5461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2T06:09:54.8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472 1 24575,'-8'1'0,"-1"1"0,0 1 0,1 0 0,-1 0 0,1 0 0,0 1 0,0 0 0,-11 8 0,7-5 0,-58 31 0,29-17 0,1 2 0,-39 30 0,60-37 0,-29 34 0,9-8 0,36-39 0,-1 0 0,1 0 0,0 0 0,0 1 0,0 0 0,1 0 0,-1-1 0,1 1 0,0 1 0,0-1 0,0 0 0,1 0 0,0 1 0,0-1 0,-2 9 0,4-10 0,-1 1 0,1-1 0,-1 1 0,1-1 0,0 1 0,0-1 0,1 1 0,-1-1 0,1 0 0,0 0 0,-1 0 0,2 0 0,-1 0 0,0 0 0,0 0 0,1-1 0,-1 1 0,1-1 0,0 0 0,4 3 0,30 20 34,1-3-1,1-1 1,73 27-1,-60-27-782,78 44-1,-97-44-6076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2T13:33:17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 24575,'10'-1'0,"0"0"0,0-1 0,20-5 0,16-3 0,-16 6 0,-1 2 0,1 0 0,0 2 0,40 5 0,-61-4 0,0 1 0,0 0 0,-1 0 0,1 1 0,-1 0 0,1 1 0,-1-1 0,0 2 0,-1-1 0,1 1 0,-1 0 0,0 1 0,0 0 0,0 0 0,-1 0 0,0 0 0,-1 1 0,10 14 0,52 102 0,21 34 0,78 107 0,-129-198 0,-4 2 0,28 81 0,-54-124 0,-1 0 0,-2 1 0,0 0 0,-1 28 0,-2-49 0,1 12 28,1 0 0,1 0 0,11 29-1,3 11-1503,-13-32-5350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2T13:33:20.4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24575,'1'17'0,"1"-1"0,0 1 0,2-1 0,-1 0 0,2 0 0,0 0 0,1 0 0,1-1 0,1 0 0,10 17 0,5 3 0,0-2 0,3-1 0,29 30 0,-47-54 0,0 0 0,0 0 0,0-1 0,1 0 0,1-1 0,-1 0 0,1 0 0,18 7 0,-23-11 0,1-1 0,-1 1 0,0-1 0,0-1 0,1 1 0,-1-1 0,0 0 0,1 0 0,-1 0 0,0-1 0,0 0 0,1 0 0,-1 0 0,0-1 0,0 0 0,0 0 0,0 0 0,0 0 0,-1-1 0,7-4 0,-5 1 0,0 1 0,0-1 0,0 0 0,-1 0 0,0-1 0,0 1 0,-1-1 0,1 0 0,-2-1 0,1 1 0,-1-1 0,0 1 0,-1-1 0,3-9 0,1-12 0,-1 1 0,2-49 0,-7 65 0,0 5 0,0-1 0,0 0 0,1 1 0,0-1 0,0 1 0,1-1 0,0 1 0,0 0 0,1 0 0,-1 0 0,2 0 0,-1 0 0,9-11 0,22-30-1365,-17 23-5461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2T13:39:44.4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 24575,'10'-1'0,"0"0"0,0-1 0,20-5 0,16-3 0,-16 6 0,-1 2 0,1 0 0,0 2 0,40 5 0,-61-4 0,0 1 0,0 0 0,-1 0 0,1 1 0,-1 0 0,1 1 0,-1-1 0,0 2 0,-1-1 0,1 1 0,-1 0 0,0 1 0,0 0 0,0 0 0,-1 0 0,0 0 0,-1 1 0,10 14 0,52 102 0,21 34 0,78 107 0,-129-198 0,-4 2 0,28 81 0,-54-124 0,-1 0 0,-2 1 0,0 0 0,-1 28 0,-2-49 0,1 12 28,1 0 0,1 0 0,11 29-1,3 11-1503,-13-32-5350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74D8-3FB8-1C66-BE2C-59A4C9B65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4AF77-8387-2973-B190-4A82DC255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01C77-FB83-36EB-8DB4-CB788B98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E2DE7-A880-964A-6D7F-F1BF073C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BCC6E-99E3-11FD-1C57-D1594506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372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2758C-DEC7-48AB-ECD4-55081C05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A2430-B111-B519-38FC-CABBA5632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FF24A-B8FA-1DFD-E87F-72A5896C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C3CE9-90C1-565B-80A7-A9B3A9B1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D8E32-9E0E-50C0-608F-25DA74DA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84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1A9D70-F555-E261-AE2B-6345223DC3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2B8EE0-2C34-BE42-9399-E26992CA1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F2F6-E57E-F3F1-8A2F-D036B0770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3627D-37A4-FB31-4B34-96F98E910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45CE5-227A-5D3C-F468-93F27114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645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1517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951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305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983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1284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862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1793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6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B6EB-5CC3-D384-A0F8-E775C1B3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FF320-B2EE-F7E8-DA87-A79C5B0C0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39A36-EA49-B860-BE30-2EA2A94A7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EC1E8-4629-4F73-FD72-4BD8EAEE0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36084-2FE3-3713-8E74-A406EB65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7997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712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7910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96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1981-0F50-6AC2-3BBF-11894B82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43827-C666-E477-0B28-3BD4A2410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7895D-C43F-E6AF-FBF4-A7C12431F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0EE85-4ABA-6FCB-3957-DA254509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48871-F6B9-A63E-4700-A459A8DC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646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BDAE5-B285-3C40-4410-66BFFDE1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8289D-0DC3-1272-703B-79E80F1DA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2CA3C-C3B9-E8E3-172B-933002277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35961-A019-5E69-3790-688C062F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DC84D-067C-484D-3132-BBDA8C13E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4696B-3BF2-D3B7-5D06-77F89A3E5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61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7947-4FA4-BF91-112A-48F927FF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3DFAC-34E3-6677-0C16-A2A6430D4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0226A-B9C7-B2D0-5410-653D9793D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F36B6-F361-9A23-0194-EEC9A7F11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90DBA-638A-8B0F-2339-47A87ABE9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20CAE8-DBE4-42AC-4C4F-2DDD01A86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B48AE8-0057-E6CE-529F-A2F79BF22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9C14D-4579-C5DF-23CD-7F8841457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44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14417-C20F-A2F8-D3D3-CD8D7169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60632E-B078-D1A8-0F71-C121A800B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D1D4B-3AB0-6BC8-6D58-13D5B85D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B9A52-A785-73F2-E515-08750251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552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447EAA-5D87-1705-0017-5993ED8C8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FAB845-2893-F4CD-A6AE-E13ADF55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659F6-AB40-4E7D-048B-F1EA3597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710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A4591-0DBF-DD53-33A0-BD7DCCDD0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B83CD-2104-EFA5-795E-DD4C14ED4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C3409-BCFF-D8E1-C47D-EC967FD92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3F57A-4EF7-5DF9-02D4-CDDBF4063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B52AA-EB0B-DA1B-AB5C-D4C43B15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1A14E-71AB-D875-19C6-7CDC7959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917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D541F-9249-8022-7228-40ED6EAE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FACF7C-7339-85EC-A931-9F4D0EEAF7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F5BFF-3B90-D38A-3DAE-A68C4309D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F93E5-917D-8403-E402-A73895FD1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81FA0-08C1-B618-5BBA-AD13C772B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BA1F9-0A49-C21E-974A-B32C036DC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578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B19059-88E7-8F06-4456-7E42EE223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8E80D-A52A-7B6F-E4A9-0FCD7FECC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C05DE-9234-06AE-B25F-6F9733D08C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D0D66-3AD8-6968-EF4D-95DC92416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B1FB4-1604-993F-7285-D916B7B59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3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8EED7A3-2B1B-43DF-84DD-4BD6BBE841E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32B2A7A-7AD8-47B9-8B1E-0F0F1DB2BC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038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customXml" Target="../ink/ink4.xml"/><Relationship Id="rId3" Type="http://schemas.openxmlformats.org/officeDocument/2006/relationships/image" Target="../media/image29.png"/><Relationship Id="rId7" Type="http://schemas.openxmlformats.org/officeDocument/2006/relationships/customXml" Target="../ink/ink1.xml"/><Relationship Id="rId12" Type="http://schemas.openxmlformats.org/officeDocument/2006/relationships/image" Target="../media/image3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3.xml"/><Relationship Id="rId5" Type="http://schemas.openxmlformats.org/officeDocument/2006/relationships/image" Target="../media/image31.png"/><Relationship Id="rId15" Type="http://schemas.openxmlformats.org/officeDocument/2006/relationships/image" Target="../media/image34.png"/><Relationship Id="rId10" Type="http://schemas.openxmlformats.org/officeDocument/2006/relationships/image" Target="../media/image310.png"/><Relationship Id="rId4" Type="http://schemas.openxmlformats.org/officeDocument/2006/relationships/image" Target="../media/image30.png"/><Relationship Id="rId9" Type="http://schemas.openxmlformats.org/officeDocument/2006/relationships/customXml" Target="../ink/ink2.xml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customXml" Target="../ink/ink6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customXml" Target="../ink/ink5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customXml" Target="../ink/ink7.xml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customXml" Target="../ink/ink8.xml"/><Relationship Id="rId4" Type="http://schemas.openxmlformats.org/officeDocument/2006/relationships/image" Target="../media/image74.png"/><Relationship Id="rId9" Type="http://schemas.openxmlformats.org/officeDocument/2006/relationships/customXml" Target="../ink/ink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customXml" Target="../ink/ink12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customXml" Target="../ink/ink13.xml"/><Relationship Id="rId7" Type="http://schemas.openxmlformats.org/officeDocument/2006/relationships/image" Target="../media/image89.png"/><Relationship Id="rId12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.xml"/><Relationship Id="rId11" Type="http://schemas.openxmlformats.org/officeDocument/2006/relationships/image" Target="../media/image91.png"/><Relationship Id="rId5" Type="http://schemas.openxmlformats.org/officeDocument/2006/relationships/image" Target="../media/image88.png"/><Relationship Id="rId10" Type="http://schemas.openxmlformats.org/officeDocument/2006/relationships/customXml" Target="../ink/ink16.xml"/><Relationship Id="rId4" Type="http://schemas.openxmlformats.org/officeDocument/2006/relationships/image" Target="../media/image87.png"/><Relationship Id="rId9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910.png"/><Relationship Id="rId3" Type="http://schemas.openxmlformats.org/officeDocument/2006/relationships/image" Target="../media/image97.png"/><Relationship Id="rId7" Type="http://schemas.openxmlformats.org/officeDocument/2006/relationships/image" Target="../media/image880.png"/><Relationship Id="rId12" Type="http://schemas.openxmlformats.org/officeDocument/2006/relationships/customXml" Target="../ink/ink20.xml"/><Relationship Id="rId17" Type="http://schemas.openxmlformats.org/officeDocument/2006/relationships/image" Target="../media/image93.png"/><Relationship Id="rId2" Type="http://schemas.openxmlformats.org/officeDocument/2006/relationships/image" Target="../media/image96.png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900.png"/><Relationship Id="rId5" Type="http://schemas.openxmlformats.org/officeDocument/2006/relationships/image" Target="../media/image99.png"/><Relationship Id="rId15" Type="http://schemas.openxmlformats.org/officeDocument/2006/relationships/image" Target="../media/image920.png"/><Relationship Id="rId10" Type="http://schemas.openxmlformats.org/officeDocument/2006/relationships/customXml" Target="../ink/ink19.xml"/><Relationship Id="rId4" Type="http://schemas.openxmlformats.org/officeDocument/2006/relationships/image" Target="../media/image98.png"/><Relationship Id="rId9" Type="http://schemas.openxmlformats.org/officeDocument/2006/relationships/image" Target="../media/image890.png"/><Relationship Id="rId14" Type="http://schemas.openxmlformats.org/officeDocument/2006/relationships/customXml" Target="../ink/ink2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0.png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21" Type="http://schemas.openxmlformats.org/officeDocument/2006/relationships/image" Target="../media/image107.png"/><Relationship Id="rId34" Type="http://schemas.openxmlformats.org/officeDocument/2006/relationships/customXml" Target="../ink/ink36.xml"/><Relationship Id="rId7" Type="http://schemas.openxmlformats.org/officeDocument/2006/relationships/image" Target="../media/image106.png"/><Relationship Id="rId12" Type="http://schemas.openxmlformats.org/officeDocument/2006/relationships/customXml" Target="../ink/ink25.xml"/><Relationship Id="rId17" Type="http://schemas.openxmlformats.org/officeDocument/2006/relationships/image" Target="../media/image1050.png"/><Relationship Id="rId25" Type="http://schemas.openxmlformats.org/officeDocument/2006/relationships/image" Target="../media/image109.png"/><Relationship Id="rId33" Type="http://schemas.openxmlformats.org/officeDocument/2006/relationships/image" Target="../media/image113.png"/><Relationship Id="rId2" Type="http://schemas.openxmlformats.org/officeDocument/2006/relationships/image" Target="../media/image101.png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29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020.png"/><Relationship Id="rId24" Type="http://schemas.openxmlformats.org/officeDocument/2006/relationships/customXml" Target="../ink/ink31.xml"/><Relationship Id="rId32" Type="http://schemas.openxmlformats.org/officeDocument/2006/relationships/customXml" Target="../ink/ink35.xml"/><Relationship Id="rId37" Type="http://schemas.openxmlformats.org/officeDocument/2006/relationships/image" Target="../media/image115.png"/><Relationship Id="rId5" Type="http://schemas.openxmlformats.org/officeDocument/2006/relationships/image" Target="../media/image104.png"/><Relationship Id="rId15" Type="http://schemas.openxmlformats.org/officeDocument/2006/relationships/image" Target="../media/image1040.png"/><Relationship Id="rId23" Type="http://schemas.openxmlformats.org/officeDocument/2006/relationships/image" Target="../media/image108.png"/><Relationship Id="rId28" Type="http://schemas.openxmlformats.org/officeDocument/2006/relationships/customXml" Target="../ink/ink33.xml"/><Relationship Id="rId36" Type="http://schemas.openxmlformats.org/officeDocument/2006/relationships/customXml" Target="../ink/ink37.xml"/><Relationship Id="rId10" Type="http://schemas.openxmlformats.org/officeDocument/2006/relationships/customXml" Target="../ink/ink24.xml"/><Relationship Id="rId19" Type="http://schemas.openxmlformats.org/officeDocument/2006/relationships/image" Target="../media/image1060.png"/><Relationship Id="rId31" Type="http://schemas.openxmlformats.org/officeDocument/2006/relationships/image" Target="../media/image112.png"/><Relationship Id="rId4" Type="http://schemas.openxmlformats.org/officeDocument/2006/relationships/image" Target="../media/image103.png"/><Relationship Id="rId9" Type="http://schemas.openxmlformats.org/officeDocument/2006/relationships/image" Target="../media/image1010.png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../media/image110.png"/><Relationship Id="rId30" Type="http://schemas.openxmlformats.org/officeDocument/2006/relationships/customXml" Target="../ink/ink34.xml"/><Relationship Id="rId35" Type="http://schemas.openxmlformats.org/officeDocument/2006/relationships/image" Target="../media/image114.png"/><Relationship Id="rId8" Type="http://schemas.openxmlformats.org/officeDocument/2006/relationships/customXml" Target="../ink/ink23.xml"/><Relationship Id="rId3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1FF2-7283-544D-EF8F-FD309B329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7729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Harrington" panose="04040505050A02020702" pitchFamily="82" charset="0"/>
              </a:rPr>
              <a:t>Dynamic Programming &amp; Greedy Technique</a:t>
            </a:r>
            <a:endParaRPr lang="en-IN" sz="6600" b="1" dirty="0"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617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E34F0-9E6E-78D9-A2D8-B2285591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966"/>
            <a:ext cx="6533271" cy="633681"/>
          </a:xfrm>
        </p:spPr>
        <p:txBody>
          <a:bodyPr>
            <a:normAutofit/>
          </a:bodyPr>
          <a:lstStyle/>
          <a:p>
            <a:r>
              <a:rPr lang="en-US" sz="2800" dirty="0"/>
              <a:t>Steps in Huffman Coding(Greedy)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270BC-73C4-AC93-B594-4CAD84E4E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7647"/>
            <a:ext cx="10515600" cy="503748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Step 1: </a:t>
            </a:r>
            <a:r>
              <a:rPr lang="en-US" sz="2000" dirty="0"/>
              <a:t>Take two minimum alphabets and combine their value</a:t>
            </a:r>
          </a:p>
          <a:p>
            <a:pPr marL="0" indent="0">
              <a:buNone/>
            </a:pPr>
            <a:r>
              <a:rPr lang="en-US" sz="2000" dirty="0"/>
              <a:t>					NOTE: keep small on left and big on right</a:t>
            </a:r>
          </a:p>
          <a:p>
            <a:pPr marL="0" indent="0">
              <a:buNone/>
            </a:pPr>
            <a:r>
              <a:rPr lang="en-US" dirty="0"/>
              <a:t>					</a:t>
            </a:r>
            <a:r>
              <a:rPr lang="en-US" sz="2000" dirty="0"/>
              <a:t>Step 2:                                    Step 3:</a:t>
            </a:r>
          </a:p>
          <a:p>
            <a:pPr marL="0" indent="0">
              <a:buNone/>
            </a:pPr>
            <a:r>
              <a:rPr lang="en-US" sz="2000" dirty="0"/>
              <a:t>								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867DB-6618-DFA3-7E02-26E5C20A6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471" y="172395"/>
            <a:ext cx="1547446" cy="1066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4065BE-E4A2-AC06-3415-FAE35561C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0792"/>
            <a:ext cx="4557932" cy="4216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08BA37-4A1C-F6C8-A2F3-7F51EDB3A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641" y="2134865"/>
            <a:ext cx="1923924" cy="24371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32D861-FDC1-4143-3E8E-59D627E83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6341" y="2134865"/>
            <a:ext cx="1923924" cy="277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9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D40FD-628B-13B7-3059-207EE1BDC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AF8C-C9AE-836E-5E30-54B4CD97D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966"/>
            <a:ext cx="6533271" cy="633681"/>
          </a:xfrm>
        </p:spPr>
        <p:txBody>
          <a:bodyPr>
            <a:normAutofit/>
          </a:bodyPr>
          <a:lstStyle/>
          <a:p>
            <a:r>
              <a:rPr lang="en-US" sz="2800" dirty="0"/>
              <a:t>Steps in Huffman Coding(Greedy)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9F9CF-F4EE-4C08-D812-086F984D2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07647"/>
            <a:ext cx="11068455" cy="503748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Step 4:              							       Step 5: </a:t>
            </a:r>
            <a:r>
              <a:rPr lang="en-US" sz="2000" dirty="0"/>
              <a:t>give edge on left 									     0 and on right 1								      Note: You can take 0 and 1								                  on right or left also	</a:t>
            </a:r>
          </a:p>
          <a:p>
            <a:pPr marL="0" indent="0">
              <a:buNone/>
            </a:pPr>
            <a:r>
              <a:rPr lang="en-US" sz="2000" dirty="0"/>
              <a:t>									</a:t>
            </a:r>
          </a:p>
          <a:p>
            <a:pPr marL="0" indent="0">
              <a:buNone/>
            </a:pPr>
            <a:r>
              <a:rPr lang="en-US" sz="2000" dirty="0"/>
              <a:t>													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0BCA2-8141-C99A-5731-4299CC11A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0792"/>
            <a:ext cx="4557932" cy="4216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F2B79C-138B-95B9-EE5C-33B7F260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042" y="910936"/>
            <a:ext cx="2852923" cy="5036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6B0204-DAA7-7DB3-78DE-51927C69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468" y="2028859"/>
            <a:ext cx="2506332" cy="40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09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1D029-DC9C-0453-2576-1D44B312F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965A-B35A-4B55-2172-2C76CD98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966"/>
            <a:ext cx="6533271" cy="633681"/>
          </a:xfrm>
        </p:spPr>
        <p:txBody>
          <a:bodyPr>
            <a:normAutofit/>
          </a:bodyPr>
          <a:lstStyle/>
          <a:p>
            <a:r>
              <a:rPr lang="en-US" sz="2800" dirty="0"/>
              <a:t>Steps in Huffman Coding(Greedy)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D567-3524-4F12-1391-082EC8D5F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7647"/>
            <a:ext cx="10515600" cy="503748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Step 6: </a:t>
            </a:r>
            <a:r>
              <a:rPr lang="en-US" sz="2000" dirty="0"/>
              <a:t>	Now to represent a how many bit will be required and which coding will be used let’s see											</a:t>
            </a:r>
          </a:p>
          <a:p>
            <a:pPr marL="0" indent="0">
              <a:buNone/>
            </a:pPr>
            <a:r>
              <a:rPr lang="en-US" sz="2000" dirty="0"/>
              <a:t>				</a:t>
            </a:r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95032-DDF8-2AD9-2EAB-9E8B2DCD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1483"/>
            <a:ext cx="3577389" cy="5321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B23DDD-AE73-A1CF-6FD5-156CBFC875A0}"/>
              </a:ext>
            </a:extLst>
          </p:cNvPr>
          <p:cNvSpPr txBox="1"/>
          <p:nvPr/>
        </p:nvSpPr>
        <p:spPr>
          <a:xfrm>
            <a:off x="4620126" y="1556084"/>
            <a:ext cx="65291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= 0  -&gt;   50 x 1 = 50 bits</a:t>
            </a:r>
          </a:p>
          <a:p>
            <a:r>
              <a:rPr lang="en-US" dirty="0"/>
              <a:t>b = 100 -&gt; 10 x 3 = 150 bits</a:t>
            </a:r>
          </a:p>
          <a:p>
            <a:r>
              <a:rPr lang="en-US" dirty="0"/>
              <a:t>c = 11 -&gt;   30 x 2 = 60 bits</a:t>
            </a:r>
          </a:p>
          <a:p>
            <a:r>
              <a:rPr lang="en-IN" dirty="0"/>
              <a:t>d = 1010 -&gt; 5 x 4 = 20 bits</a:t>
            </a:r>
          </a:p>
          <a:p>
            <a:r>
              <a:rPr lang="en-IN" dirty="0"/>
              <a:t>e = 10111 -&gt; 3 x 5 = 15 bits</a:t>
            </a:r>
          </a:p>
          <a:p>
            <a:r>
              <a:rPr lang="en-IN" dirty="0"/>
              <a:t>f = 10110 -&gt; 2 x 5 = 10 bits</a:t>
            </a:r>
          </a:p>
          <a:p>
            <a:endParaRPr lang="en-IN" dirty="0"/>
          </a:p>
          <a:p>
            <a:r>
              <a:rPr lang="en-IN" dirty="0"/>
              <a:t>Total = 185 bits will be required to convert this entire message to Huffman encoding</a:t>
            </a:r>
          </a:p>
          <a:p>
            <a:endParaRPr lang="en-IN" dirty="0"/>
          </a:p>
          <a:p>
            <a:r>
              <a:rPr lang="en-IN" dirty="0"/>
              <a:t>Average bits required to represent each character = 185/100 = 1.85 bits per characters</a:t>
            </a:r>
          </a:p>
          <a:p>
            <a:endParaRPr lang="en-IN" dirty="0"/>
          </a:p>
          <a:p>
            <a:r>
              <a:rPr lang="en-IN" dirty="0"/>
              <a:t>Transmission Time =&gt;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Transmission Time = 185/ </a:t>
            </a:r>
            <a:r>
              <a:rPr lang="en-IN" dirty="0" err="1"/>
              <a:t>Bw</a:t>
            </a:r>
            <a:r>
              <a:rPr lang="en-IN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345A94-7657-A1E8-8575-3D9A2256E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734" y="1517024"/>
            <a:ext cx="2336859" cy="1911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456C28-D5FB-4EE2-71DE-61B4D9FA4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135" y="4969449"/>
            <a:ext cx="4602921" cy="87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89D3C3-CD78-7F44-371D-61B5F9CA3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1" y="144197"/>
            <a:ext cx="11883188" cy="2021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7B6893-1058-37FE-B68D-6136078B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21" y="2165684"/>
            <a:ext cx="11883188" cy="4317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3D0D1C-FDC3-83D4-E618-652C51E11914}"/>
              </a:ext>
            </a:extLst>
          </p:cNvPr>
          <p:cNvSpPr txBox="1"/>
          <p:nvPr/>
        </p:nvSpPr>
        <p:spPr>
          <a:xfrm>
            <a:off x="3426611" y="5165387"/>
            <a:ext cx="4355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Total Bits = 68</a:t>
            </a:r>
          </a:p>
          <a:p>
            <a:r>
              <a:rPr lang="en-US" sz="2400" dirty="0"/>
              <a:t>Average Bits = 68 / 30 = 2.26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6938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5CDD01-5896-FF56-C583-4083B7257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21" y="81550"/>
            <a:ext cx="11552558" cy="66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AB2DC4-5FA2-87DF-0B40-8F065A17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70"/>
            <a:ext cx="12192000" cy="683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80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7856-9565-7899-A8D9-D29D55896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21" y="63069"/>
            <a:ext cx="2780489" cy="743828"/>
          </a:xfrm>
        </p:spPr>
        <p:txBody>
          <a:bodyPr>
            <a:normAutofit/>
          </a:bodyPr>
          <a:lstStyle/>
          <a:p>
            <a:r>
              <a:rPr lang="en-US" sz="3600" dirty="0"/>
              <a:t>Spanning Tree</a:t>
            </a:r>
            <a:endParaRPr lang="en-I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3D41E-10E9-B418-2A03-CEBA762AA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27" y="806897"/>
            <a:ext cx="10893357" cy="595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78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ACE02-50B0-59A3-CC3B-F60FFF772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660" y="428017"/>
            <a:ext cx="10515600" cy="883292"/>
          </a:xfrm>
        </p:spPr>
        <p:txBody>
          <a:bodyPr>
            <a:normAutofit/>
          </a:bodyPr>
          <a:lstStyle/>
          <a:p>
            <a:r>
              <a:rPr lang="en-US" sz="2800" dirty="0"/>
              <a:t>How many spanning tree is possible in a complete graph ?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E9C30-C7C4-FF11-B7B4-B95CCA3F0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47" y="1311309"/>
            <a:ext cx="2838224" cy="4550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8C24E-9543-90D2-FA82-FD0D77B41C49}"/>
                  </a:ext>
                </a:extLst>
              </p:cNvPr>
              <p:cNvSpPr txBox="1"/>
              <p:nvPr/>
            </p:nvSpPr>
            <p:spPr>
              <a:xfrm>
                <a:off x="4447972" y="1311309"/>
                <a:ext cx="6094378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The number of </a:t>
                </a:r>
                <a:r>
                  <a:rPr lang="en-IN" b="1" dirty="0"/>
                  <a:t>spanning trees</a:t>
                </a:r>
                <a:r>
                  <a:rPr lang="en-IN" dirty="0"/>
                  <a:t> in a </a:t>
                </a:r>
                <a:r>
                  <a:rPr lang="en-IN" b="1" dirty="0"/>
                  <a:t>complete graph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/>
                  <a:t>with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/>
                  <a:t> vertices is given by </a:t>
                </a:r>
                <a:r>
                  <a:rPr lang="en-IN" b="1" dirty="0"/>
                  <a:t>Cayley’s Formula</a:t>
                </a:r>
                <a:r>
                  <a:rPr lang="en-IN" dirty="0"/>
                  <a:t>:</a:t>
                </a:r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8C24E-9543-90D2-FA82-FD0D77B41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972" y="1311309"/>
                <a:ext cx="6094378" cy="1754326"/>
              </a:xfrm>
              <a:prstGeom prst="rect">
                <a:avLst/>
              </a:prstGeom>
              <a:blipFill>
                <a:blip r:embed="rId3"/>
                <a:stretch>
                  <a:fillRect l="-901" t="-17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6EAFE00-FCCB-B6EA-2C0F-53F1D6730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278" y="2037416"/>
            <a:ext cx="1609041" cy="384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308404-3348-FC1E-F867-7960711CE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265" y="2709762"/>
            <a:ext cx="3721371" cy="162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53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2316-D7E7-8771-3575-02BB42E47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2392"/>
            <a:ext cx="10515600" cy="756833"/>
          </a:xfrm>
        </p:spPr>
        <p:txBody>
          <a:bodyPr>
            <a:normAutofit/>
          </a:bodyPr>
          <a:lstStyle/>
          <a:p>
            <a:r>
              <a:rPr lang="en-US" sz="3200" dirty="0"/>
              <a:t>Kruskal’s Algorithm for minimum cost spanning tree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58AC1-9764-BE26-358C-EE263CFA1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857" y="1322962"/>
            <a:ext cx="10334285" cy="43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0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AEC64B-F163-63C9-FC1B-F0472374077E}"/>
              </a:ext>
            </a:extLst>
          </p:cNvPr>
          <p:cNvSpPr txBox="1"/>
          <p:nvPr/>
        </p:nvSpPr>
        <p:spPr>
          <a:xfrm>
            <a:off x="318983" y="389815"/>
            <a:ext cx="116305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		    </a:t>
            </a:r>
          </a:p>
          <a:p>
            <a:endParaRPr lang="en-US" dirty="0"/>
          </a:p>
          <a:p>
            <a:r>
              <a:rPr lang="en-US" dirty="0"/>
              <a:t>	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Step: Sort edges by weight and pick edges one by one but don’t take the edge which will form cycle: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	-&gt;			               -&gt;	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							|</a:t>
            </a:r>
          </a:p>
          <a:p>
            <a:r>
              <a:rPr lang="en-US" dirty="0"/>
              <a:t>									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9AF04-1D0E-C883-EDB2-BFD54003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3143265"/>
            <a:ext cx="2517233" cy="1412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8FB19-87A4-709D-A3B1-9F42296CB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824" y="3143265"/>
            <a:ext cx="2847934" cy="14126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46904B-97EF-3E80-9DDF-BD7A64D0A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507" y="3143266"/>
            <a:ext cx="3000794" cy="14126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C41F4-8613-33B4-43D9-15EDB1AA1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13" y="401053"/>
            <a:ext cx="3886742" cy="20386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C891A7-0963-05CA-9452-BD901F750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352" y="4877917"/>
            <a:ext cx="2499963" cy="14696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5F2E08-03E2-0773-8C8D-9F8C6E453583}"/>
              </a:ext>
            </a:extLst>
          </p:cNvPr>
          <p:cNvSpPr/>
          <p:nvPr/>
        </p:nvSpPr>
        <p:spPr>
          <a:xfrm>
            <a:off x="661481" y="4690692"/>
            <a:ext cx="5155660" cy="18440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40D391-D2A3-1197-698E-F92A122F1528}"/>
              </a:ext>
            </a:extLst>
          </p:cNvPr>
          <p:cNvSpPr txBox="1"/>
          <p:nvPr/>
        </p:nvSpPr>
        <p:spPr>
          <a:xfrm>
            <a:off x="739237" y="4824963"/>
            <a:ext cx="2042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We will not take the edge from F to G although it’s minimum(i.e. 4)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D29E43A-AADB-864A-B392-77D5F9060CFA}"/>
                  </a:ext>
                </a:extLst>
              </p14:cNvPr>
              <p14:cNvContentPartPr/>
              <p14:nvPr/>
            </p14:nvContentPartPr>
            <p14:xfrm>
              <a:off x="8586880" y="4731228"/>
              <a:ext cx="206924" cy="18747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D29E43A-AADB-864A-B392-77D5F9060CF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80762" y="4725111"/>
                <a:ext cx="219160" cy="199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A719477-2E48-8F9D-FDE3-9F14D00404D7}"/>
                  </a:ext>
                </a:extLst>
              </p14:cNvPr>
              <p14:cNvContentPartPr/>
              <p14:nvPr/>
            </p14:nvContentPartPr>
            <p14:xfrm>
              <a:off x="6556044" y="3618597"/>
              <a:ext cx="17568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A719477-2E48-8F9D-FDE3-9F14D00404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49924" y="3612477"/>
                <a:ext cx="1879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AC57D0F-613F-3827-252F-04FAABD7C83C}"/>
                  </a:ext>
                </a:extLst>
              </p14:cNvPr>
              <p14:cNvContentPartPr/>
              <p14:nvPr/>
            </p14:nvContentPartPr>
            <p14:xfrm>
              <a:off x="2976204" y="3608877"/>
              <a:ext cx="263160" cy="29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AC57D0F-613F-3827-252F-04FAABD7C83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70084" y="3602681"/>
                <a:ext cx="275400" cy="41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7701708-49C4-FFC8-46C6-B39431E5D708}"/>
                  </a:ext>
                </a:extLst>
              </p14:cNvPr>
              <p14:cNvContentPartPr/>
              <p14:nvPr/>
            </p14:nvContentPartPr>
            <p14:xfrm>
              <a:off x="7947084" y="5680677"/>
              <a:ext cx="2160" cy="2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7701708-49C4-FFC8-46C6-B39431E5D70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40964" y="5674557"/>
                <a:ext cx="14400" cy="144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3B80C6A2-240F-DE20-52EB-AC7174EF74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83507" y="5032221"/>
            <a:ext cx="3000794" cy="16614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C68FF4-5C6F-F551-F39E-B2A11F49C9A6}"/>
              </a:ext>
            </a:extLst>
          </p:cNvPr>
          <p:cNvSpPr txBox="1"/>
          <p:nvPr/>
        </p:nvSpPr>
        <p:spPr>
          <a:xfrm>
            <a:off x="10260457" y="5612730"/>
            <a:ext cx="137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Weight = 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614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10C860-988C-5CCB-F4E6-EE65654F7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09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0EEDE-7DBC-901A-B60C-2603359AA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5855"/>
            <a:ext cx="10515600" cy="4351338"/>
          </a:xfrm>
        </p:spPr>
        <p:txBody>
          <a:bodyPr/>
          <a:lstStyle/>
          <a:p>
            <a:r>
              <a:rPr lang="en-US" b="1" dirty="0"/>
              <a:t>Time Complexity</a:t>
            </a:r>
          </a:p>
          <a:p>
            <a:r>
              <a:rPr lang="en-US" dirty="0"/>
              <a:t>Sorting edges: </a:t>
            </a:r>
            <a:r>
              <a:rPr lang="en-US" b="1" dirty="0"/>
              <a:t>O(E log E)</a:t>
            </a:r>
            <a:endParaRPr lang="en-US" dirty="0"/>
          </a:p>
          <a:p>
            <a:r>
              <a:rPr lang="en-US" dirty="0"/>
              <a:t>Union-Find operations: almost </a:t>
            </a:r>
            <a:r>
              <a:rPr lang="en-US" b="1" dirty="0"/>
              <a:t>O(1)</a:t>
            </a:r>
            <a:r>
              <a:rPr lang="en-US" dirty="0"/>
              <a:t> (with path compression)</a:t>
            </a:r>
          </a:p>
          <a:p>
            <a:r>
              <a:rPr lang="en-US" b="1" dirty="0"/>
              <a:t>Total</a:t>
            </a:r>
            <a:r>
              <a:rPr lang="en-US" dirty="0"/>
              <a:t>: </a:t>
            </a:r>
            <a:r>
              <a:rPr lang="en-US" b="1" dirty="0"/>
              <a:t>O(E log E)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7796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2B438-C3EC-01BC-F149-2A6D5F4BE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076074" cy="757822"/>
          </a:xfrm>
        </p:spPr>
        <p:txBody>
          <a:bodyPr>
            <a:normAutofit/>
          </a:bodyPr>
          <a:lstStyle/>
          <a:p>
            <a:r>
              <a:rPr lang="en-US" sz="3200" dirty="0"/>
              <a:t>Prim’s Algorithm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F5F59-FCEE-5036-BCE4-3AF33189F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948"/>
            <a:ext cx="10515600" cy="5369926"/>
          </a:xfrm>
        </p:spPr>
        <p:txBody>
          <a:bodyPr>
            <a:normAutofit fontScale="92500" lnSpcReduction="10000"/>
          </a:bodyPr>
          <a:lstStyle/>
          <a:p>
            <a:r>
              <a:rPr lang="en-US" sz="2300" b="1" dirty="0"/>
              <a:t>Goal</a:t>
            </a:r>
            <a:r>
              <a:rPr lang="en-US" sz="2300" dirty="0"/>
              <a:t>: Find a </a:t>
            </a:r>
            <a:r>
              <a:rPr lang="en-US" sz="2300" b="1" dirty="0"/>
              <a:t>Minimum Spanning Tree (MST)</a:t>
            </a:r>
            <a:r>
              <a:rPr lang="en-US" sz="2300" dirty="0"/>
              <a:t> of a connected, undirected, weighted graph.</a:t>
            </a:r>
          </a:p>
          <a:p>
            <a:r>
              <a:rPr lang="en-US" sz="2300" b="1" dirty="0"/>
              <a:t>Key Idea (Greedy choice)</a:t>
            </a:r>
            <a:r>
              <a:rPr lang="en-US" sz="2300" dirty="0"/>
              <a:t>:</a:t>
            </a:r>
            <a:br>
              <a:rPr lang="en-US" sz="2300" dirty="0"/>
            </a:br>
            <a:r>
              <a:rPr lang="en-US" sz="2300" dirty="0"/>
              <a:t>At each step, </a:t>
            </a:r>
            <a:r>
              <a:rPr lang="en-US" sz="2300" b="1" dirty="0"/>
              <a:t>expand the tree</a:t>
            </a:r>
            <a:r>
              <a:rPr lang="en-US" sz="2300" dirty="0"/>
              <a:t> by adding the minimum weight edge that connects a vertex inside the tree to a vertex outside the tree.</a:t>
            </a:r>
          </a:p>
          <a:p>
            <a:pPr marL="0" indent="0">
              <a:buNone/>
            </a:pPr>
            <a:r>
              <a:rPr lang="en-IN" sz="2300" dirty="0"/>
              <a:t>               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                          </a:t>
            </a:r>
          </a:p>
          <a:p>
            <a:pPr marL="0" indent="0">
              <a:buNone/>
            </a:pPr>
            <a:r>
              <a:rPr lang="en-IN" sz="2000" dirty="0"/>
              <a:t> </a:t>
            </a:r>
          </a:p>
          <a:p>
            <a:pPr marL="0" indent="0">
              <a:buNone/>
            </a:pPr>
            <a:r>
              <a:rPr lang="en-IN" sz="2000" dirty="0"/>
              <a:t>	 -&gt; Here we will pick the minimum edge </a:t>
            </a:r>
            <a:r>
              <a:rPr lang="en-IN" sz="2000" dirty="0" err="1"/>
              <a:t>i.e</a:t>
            </a:r>
            <a:r>
              <a:rPr lang="en-IN" sz="2000" dirty="0"/>
              <a:t> 1 similarly for other edges but will not take the edge 	      that will form a cycle even if it’s minimum</a:t>
            </a:r>
          </a:p>
          <a:p>
            <a:pPr marL="0" indent="0">
              <a:buNone/>
            </a:pPr>
            <a:r>
              <a:rPr lang="en-IN" dirty="0"/>
              <a:t>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5B8A3-7C47-EDE0-C92A-2FE3FABC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20" y="5017928"/>
            <a:ext cx="742950" cy="1209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61D895-2AC8-923F-066E-6FDB08282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89" y="2382587"/>
            <a:ext cx="6897273" cy="263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89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E19857-3B3F-F0CC-290C-9EC9B0795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09" y="890765"/>
            <a:ext cx="8078327" cy="4029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FCAB92-DA52-29CF-72A8-A7275EFAAF08}"/>
              </a:ext>
            </a:extLst>
          </p:cNvPr>
          <p:cNvSpPr txBox="1"/>
          <p:nvPr/>
        </p:nvSpPr>
        <p:spPr>
          <a:xfrm>
            <a:off x="1376069" y="5196277"/>
            <a:ext cx="8258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Total Weight / Minimum Cost = 1+5+2+3+7+8+7+3 =  36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01677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F1BC0-0004-1519-9567-99001B4E0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48974" cy="607641"/>
          </a:xfrm>
        </p:spPr>
        <p:txBody>
          <a:bodyPr>
            <a:normAutofit/>
          </a:bodyPr>
          <a:lstStyle/>
          <a:p>
            <a:r>
              <a:rPr lang="en-US" sz="3200" dirty="0" err="1"/>
              <a:t>Djkstra’s</a:t>
            </a:r>
            <a:r>
              <a:rPr lang="en-US" sz="3200" dirty="0"/>
              <a:t> Algorithm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5ACF1-082E-B9C2-5FA9-CBA26F09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59" y="2037342"/>
            <a:ext cx="11634281" cy="4567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6B3F31-9A43-D263-C345-E0E9282DC3E1}"/>
              </a:ext>
            </a:extLst>
          </p:cNvPr>
          <p:cNvSpPr txBox="1"/>
          <p:nvPr/>
        </p:nvSpPr>
        <p:spPr>
          <a:xfrm>
            <a:off x="278859" y="1577157"/>
            <a:ext cx="8570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WORKING:</a:t>
            </a:r>
            <a:endParaRPr lang="en-IN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48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E44889-5FB3-B9C8-DC29-5C8165A23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463"/>
            <a:ext cx="12192000" cy="5749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AC82C-A06E-E4D5-7EC4-744F788297CC}"/>
              </a:ext>
            </a:extLst>
          </p:cNvPr>
          <p:cNvSpPr txBox="1"/>
          <p:nvPr/>
        </p:nvSpPr>
        <p:spPr>
          <a:xfrm>
            <a:off x="447472" y="4231544"/>
            <a:ext cx="985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Cost from 1 to 2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3054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31EFEC-D2DD-9CED-3C25-4BC10403D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746"/>
            <a:ext cx="12192000" cy="5828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ED21D-816D-646B-829F-CFCCCB42B5BF}"/>
              </a:ext>
            </a:extLst>
          </p:cNvPr>
          <p:cNvSpPr txBox="1"/>
          <p:nvPr/>
        </p:nvSpPr>
        <p:spPr>
          <a:xfrm>
            <a:off x="7237378" y="4484450"/>
            <a:ext cx="2324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Cost from 1 to 3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60953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9B8E8F-22F4-A7DA-8113-E6A93C13F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867"/>
            <a:ext cx="12192000" cy="5864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8CB20-4653-78BF-5598-1D77B45957CF}"/>
              </a:ext>
            </a:extLst>
          </p:cNvPr>
          <p:cNvSpPr txBox="1"/>
          <p:nvPr/>
        </p:nvSpPr>
        <p:spPr>
          <a:xfrm>
            <a:off x="7120646" y="5535037"/>
            <a:ext cx="2324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Cost from 2 to 3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77475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A09C1C-6A60-6F01-188D-5F24BD4F9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587"/>
            <a:ext cx="12192000" cy="6138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598CB5-B4E1-F31D-BDA7-7B7229C7DC98}"/>
              </a:ext>
            </a:extLst>
          </p:cNvPr>
          <p:cNvSpPr txBox="1"/>
          <p:nvPr/>
        </p:nvSpPr>
        <p:spPr>
          <a:xfrm>
            <a:off x="230221" y="244468"/>
            <a:ext cx="8570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EXAMPLE:</a:t>
            </a:r>
            <a:endParaRPr lang="en-IN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74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62DD2E-6DBA-0510-815C-D4E24E667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208"/>
            <a:ext cx="12192000" cy="645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30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02198-D7C5-C2A1-E61D-91ED5A5B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574"/>
            <a:ext cx="12192000" cy="6527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646E9B-2C4C-6888-87D3-9F3BF9A32A65}"/>
              </a:ext>
            </a:extLst>
          </p:cNvPr>
          <p:cNvSpPr txBox="1"/>
          <p:nvPr/>
        </p:nvSpPr>
        <p:spPr>
          <a:xfrm>
            <a:off x="5196190" y="5077838"/>
            <a:ext cx="1585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1 via 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 is relaxed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205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44E523-BE64-B3FB-42D5-990F9D5E9068}"/>
              </a:ext>
            </a:extLst>
          </p:cNvPr>
          <p:cNvSpPr txBox="1"/>
          <p:nvPr/>
        </p:nvSpPr>
        <p:spPr>
          <a:xfrm>
            <a:off x="2003897" y="252918"/>
            <a:ext cx="7859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Knapsack Problem using Greedy Technique 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261426-FB29-45CD-1813-B80E3A9BD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96" y="653028"/>
            <a:ext cx="11142407" cy="57185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9C76B-3ADA-8BE4-88E0-3C0C2617091E}"/>
              </a:ext>
            </a:extLst>
          </p:cNvPr>
          <p:cNvSpPr txBox="1"/>
          <p:nvPr/>
        </p:nvSpPr>
        <p:spPr>
          <a:xfrm>
            <a:off x="2103606" y="2836250"/>
            <a:ext cx="563961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Types of Knapsack</a:t>
            </a:r>
          </a:p>
          <a:p>
            <a:r>
              <a:rPr lang="en-US" sz="2000" b="1" dirty="0"/>
              <a:t>a. 0/1 Knapsack</a:t>
            </a:r>
            <a:r>
              <a:rPr lang="en-US" sz="2000" dirty="0"/>
              <a:t> → Either take an item completely or leave it.</a:t>
            </a:r>
            <a:br>
              <a:rPr lang="en-US" sz="2000" dirty="0"/>
            </a:br>
            <a:r>
              <a:rPr lang="en-US" sz="2000" dirty="0"/>
              <a:t>❌ Greedy does </a:t>
            </a:r>
            <a:r>
              <a:rPr lang="en-US" sz="2000" b="1" dirty="0"/>
              <a:t>not</a:t>
            </a:r>
            <a:r>
              <a:rPr lang="en-US" sz="2000" dirty="0"/>
              <a:t> guarantee the best solution here.</a:t>
            </a:r>
          </a:p>
          <a:p>
            <a:endParaRPr lang="en-US" sz="2000" b="1" dirty="0"/>
          </a:p>
          <a:p>
            <a:r>
              <a:rPr lang="en-US" sz="2000" b="1" dirty="0"/>
              <a:t>b. Fractional Knapsack</a:t>
            </a:r>
            <a:r>
              <a:rPr lang="en-US" sz="2000" dirty="0"/>
              <a:t> → You can take fractions of items.</a:t>
            </a:r>
            <a:br>
              <a:rPr lang="en-US" sz="2000" dirty="0"/>
            </a:br>
            <a:r>
              <a:rPr lang="en-US" sz="2000" dirty="0"/>
              <a:t>✅ Greedy works perfectly here.</a:t>
            </a:r>
          </a:p>
        </p:txBody>
      </p:sp>
    </p:spTree>
    <p:extLst>
      <p:ext uri="{BB962C8B-B14F-4D97-AF65-F5344CB8AC3E}">
        <p14:creationId xmlns:p14="http://schemas.microsoft.com/office/powerpoint/2010/main" val="4282325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BC7DB1-7431-F06D-DFB8-D32CB7C01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494" y="871180"/>
            <a:ext cx="7563906" cy="5115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173DBF-CBE4-DC3A-6713-7E1B7918E4B1}"/>
              </a:ext>
            </a:extLst>
          </p:cNvPr>
          <p:cNvSpPr txBox="1"/>
          <p:nvPr/>
        </p:nvSpPr>
        <p:spPr>
          <a:xfrm>
            <a:off x="2119494" y="4270443"/>
            <a:ext cx="1859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1 via 2 or 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 is relaxed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7197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D00E4B-CC2F-BA14-6344-81FAAA1A5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1" y="0"/>
            <a:ext cx="11797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68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C2DCE7-BBBB-FC77-7034-1471D434B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00" y="541876"/>
            <a:ext cx="6042874" cy="4560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E84003-62A7-FAA9-373F-B2C5A31CCF98}"/>
              </a:ext>
            </a:extLst>
          </p:cNvPr>
          <p:cNvSpPr txBox="1"/>
          <p:nvPr/>
        </p:nvSpPr>
        <p:spPr>
          <a:xfrm>
            <a:off x="7208196" y="607234"/>
            <a:ext cx="360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nodes are relaxed now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75555A-3C2A-2EBC-B26A-4CFAEA711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196" y="1028077"/>
            <a:ext cx="3162741" cy="2838846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6246F7-19E7-21CA-6066-C554A576E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042573"/>
              </p:ext>
            </p:extLst>
          </p:nvPr>
        </p:nvGraphicFramePr>
        <p:xfrm>
          <a:off x="6609945" y="4410500"/>
          <a:ext cx="5311302" cy="219456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556426">
                  <a:extLst>
                    <a:ext uri="{9D8B030D-6E8A-4147-A177-3AD203B41FA5}">
                      <a16:colId xmlns:a16="http://schemas.microsoft.com/office/drawing/2014/main" val="345721349"/>
                    </a:ext>
                  </a:extLst>
                </a:gridCol>
                <a:gridCol w="1566153">
                  <a:extLst>
                    <a:ext uri="{9D8B030D-6E8A-4147-A177-3AD203B41FA5}">
                      <a16:colId xmlns:a16="http://schemas.microsoft.com/office/drawing/2014/main" val="2074695420"/>
                    </a:ext>
                  </a:extLst>
                </a:gridCol>
                <a:gridCol w="2188723">
                  <a:extLst>
                    <a:ext uri="{9D8B030D-6E8A-4147-A177-3AD203B41FA5}">
                      <a16:colId xmlns:a16="http://schemas.microsoft.com/office/drawing/2014/main" val="4204566812"/>
                    </a:ext>
                  </a:extLst>
                </a:gridCol>
              </a:tblGrid>
              <a:tr h="363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Destination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Total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Path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527477"/>
                  </a:ext>
                </a:extLst>
              </a:tr>
              <a:tr h="363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 →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381456"/>
                  </a:ext>
                </a:extLst>
              </a:tr>
              <a:tr h="363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 →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283628"/>
                  </a:ext>
                </a:extLst>
              </a:tr>
              <a:tr h="363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 → 3 →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810322"/>
                  </a:ext>
                </a:extLst>
              </a:tr>
              <a:tr h="363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 → 3 → 6 →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889880"/>
                  </a:ext>
                </a:extLst>
              </a:tr>
              <a:tr h="363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 → 3 →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68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19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9259B9-496F-23D5-C65B-6F7B20AFF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60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EA4413-F8FB-9436-5B36-EC3CBF3F5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6041"/>
            <a:ext cx="1219200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E9AC20-DFE7-E8A3-0F66-D0B71B320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609" y="819493"/>
            <a:ext cx="4508044" cy="335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41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E93054-9DC9-ED6A-E864-A37771084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073" y="0"/>
            <a:ext cx="6448927" cy="6883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11D2E-EE71-BA80-B3DC-C652E93F0C1A}"/>
              </a:ext>
            </a:extLst>
          </p:cNvPr>
          <p:cNvSpPr txBox="1"/>
          <p:nvPr/>
        </p:nvSpPr>
        <p:spPr>
          <a:xfrm>
            <a:off x="561474" y="465221"/>
            <a:ext cx="4539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 of Dijkstra’s Algorithm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81678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D7312D-4F86-FAAA-5D7B-A9B52899F625}"/>
              </a:ext>
            </a:extLst>
          </p:cNvPr>
          <p:cNvSpPr txBox="1"/>
          <p:nvPr/>
        </p:nvSpPr>
        <p:spPr>
          <a:xfrm>
            <a:off x="674045" y="506237"/>
            <a:ext cx="10843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major setback</a:t>
            </a:r>
            <a:r>
              <a:rPr lang="en-US" dirty="0"/>
              <a:t> of Dijkstra’s algorithm is that it </a:t>
            </a:r>
            <a:r>
              <a:rPr lang="en-US" b="1" dirty="0"/>
              <a:t>cannot handle negative edge weights</a:t>
            </a:r>
            <a:r>
              <a:rPr lang="en-US" dirty="0"/>
              <a:t> — if the graph has any, the results may be incorrect.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16B4B-3A9D-5B4C-D9B4-D5570B7C4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89" y="1152568"/>
            <a:ext cx="10654020" cy="552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57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F0CD-B336-60BB-E7D4-AD503C8F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6" y="362536"/>
            <a:ext cx="4132634" cy="51036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Bellman Ford Algorithm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B3D77-A469-6592-72CF-E9A730AF096A}"/>
              </a:ext>
            </a:extLst>
          </p:cNvPr>
          <p:cNvSpPr txBox="1"/>
          <p:nvPr/>
        </p:nvSpPr>
        <p:spPr>
          <a:xfrm>
            <a:off x="604736" y="1035678"/>
            <a:ext cx="96190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Bellman–Ford algorithm</a:t>
            </a:r>
            <a:r>
              <a:rPr lang="en-US" dirty="0"/>
              <a:t> is a </a:t>
            </a:r>
            <a:r>
              <a:rPr lang="en-US" b="1" dirty="0"/>
              <a:t>shortest path algorithm</a:t>
            </a:r>
            <a:r>
              <a:rPr lang="en-US" dirty="0"/>
              <a:t> that computes the shortest distances from a single source vertex to all other vertices in a weighted graph. Unlike </a:t>
            </a:r>
            <a:r>
              <a:rPr lang="en-US" b="1" dirty="0"/>
              <a:t>Dijkstra’s algorithm</a:t>
            </a:r>
            <a:r>
              <a:rPr lang="en-US" dirty="0"/>
              <a:t>, it can handle </a:t>
            </a:r>
            <a:r>
              <a:rPr lang="en-US" b="1" dirty="0"/>
              <a:t>negative weight edges</a:t>
            </a:r>
            <a:r>
              <a:rPr lang="en-US" dirty="0"/>
              <a:t>, but not negative weight cycles.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B0369-9A5B-830A-A867-CC049EB3D161}"/>
              </a:ext>
            </a:extLst>
          </p:cNvPr>
          <p:cNvSpPr txBox="1"/>
          <p:nvPr/>
        </p:nvSpPr>
        <p:spPr>
          <a:xfrm>
            <a:off x="604736" y="2318246"/>
            <a:ext cx="4959485" cy="3681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Key Points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Works on </a:t>
            </a:r>
            <a:r>
              <a:rPr lang="en-US" b="1" dirty="0"/>
              <a:t>directed, weighted graphs</a:t>
            </a:r>
            <a:r>
              <a:rPr lang="en-US" dirty="0"/>
              <a:t> (can be adapted to undirected by treating edges both ways).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Handles </a:t>
            </a:r>
            <a:r>
              <a:rPr lang="en-US" b="1" dirty="0"/>
              <a:t>negative edge weights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Detects </a:t>
            </a:r>
            <a:r>
              <a:rPr lang="en-US" b="1" dirty="0"/>
              <a:t>negative weight cycles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Time complexity: </a:t>
            </a:r>
            <a:r>
              <a:rPr lang="en-US" b="1" dirty="0"/>
              <a:t>O(V·E)</a:t>
            </a:r>
            <a:r>
              <a:rPr lang="en-US" dirty="0"/>
              <a:t> (V = number of vertices, E = number of edges).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Slower than Dijkstra’s but more versatile.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1155D1-3913-1ECB-71F1-4C14995076B8}"/>
              </a:ext>
            </a:extLst>
          </p:cNvPr>
          <p:cNvSpPr txBox="1"/>
          <p:nvPr/>
        </p:nvSpPr>
        <p:spPr>
          <a:xfrm>
            <a:off x="5955758" y="2342933"/>
            <a:ext cx="6094378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Algorithm Steps</a:t>
            </a:r>
          </a:p>
          <a:p>
            <a:pPr>
              <a:buNone/>
            </a:pPr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Initialization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Set distance to source = 0.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Set distance to all other vertices = ∞.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Relaxation</a:t>
            </a:r>
            <a:r>
              <a:rPr lang="en-US" dirty="0"/>
              <a:t> (repeat </a:t>
            </a:r>
            <a:r>
              <a:rPr lang="en-US" b="1" dirty="0"/>
              <a:t>V−1 times</a:t>
            </a:r>
            <a:r>
              <a:rPr lang="en-US" dirty="0"/>
              <a:t>):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For every edge (u, v) with weight w:</a:t>
            </a:r>
          </a:p>
          <a:p>
            <a:pPr lvl="2"/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</a:rPr>
              <a:t>distance[u] + w &lt; distance[v]</a:t>
            </a:r>
            <a:r>
              <a:rPr lang="en-US" sz="1600" dirty="0"/>
              <a:t>:</a:t>
            </a:r>
          </a:p>
          <a:p>
            <a:pPr lvl="3"/>
            <a:r>
              <a:rPr lang="en-US" sz="1600" dirty="0"/>
              <a:t>Update </a:t>
            </a:r>
            <a:r>
              <a:rPr lang="en-US" sz="1600" dirty="0">
                <a:latin typeface="Courier New" panose="02070309020205020404" pitchFamily="49" charset="0"/>
              </a:rPr>
              <a:t>distance[v] = distance[u] + w</a:t>
            </a:r>
            <a:r>
              <a:rPr lang="en-US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Negative Cycle Detection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Run one more relaxation.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any distance gets updated, it means a </a:t>
            </a:r>
            <a:r>
              <a:rPr lang="en-US" b="1" dirty="0"/>
              <a:t>negative weight cycle</a:t>
            </a:r>
            <a:r>
              <a:rPr lang="en-US" dirty="0"/>
              <a:t> exists.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93E60F-6E1B-DC8A-7305-4FD057991DB9}"/>
              </a:ext>
            </a:extLst>
          </p:cNvPr>
          <p:cNvSpPr/>
          <p:nvPr/>
        </p:nvSpPr>
        <p:spPr>
          <a:xfrm>
            <a:off x="5865778" y="2256819"/>
            <a:ext cx="6011693" cy="38910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852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F15F2-7B8C-35CF-C01D-41FDA5A805B8}"/>
              </a:ext>
            </a:extLst>
          </p:cNvPr>
          <p:cNvSpPr txBox="1"/>
          <p:nvPr/>
        </p:nvSpPr>
        <p:spPr>
          <a:xfrm>
            <a:off x="398834" y="379379"/>
            <a:ext cx="11284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NOTE: In Bellman Ford you have to relax every edge V – 1 times</a:t>
            </a:r>
          </a:p>
          <a:p>
            <a:endParaRPr lang="en-US" dirty="0"/>
          </a:p>
          <a:p>
            <a:r>
              <a:rPr lang="en-US" dirty="0"/>
              <a:t>Eg: here there are 3 vertices A, B, C so we have to do relaxation 3 – 1 = 2 times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F88BEA-8CD7-D14D-26DF-C4485CE7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80" y="1302709"/>
            <a:ext cx="5415063" cy="54102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4EA989-9D88-2CA6-316C-E0D96F9C03F8}"/>
              </a:ext>
            </a:extLst>
          </p:cNvPr>
          <p:cNvSpPr txBox="1"/>
          <p:nvPr/>
        </p:nvSpPr>
        <p:spPr>
          <a:xfrm>
            <a:off x="4490936" y="3745525"/>
            <a:ext cx="160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</a:t>
            </a:r>
            <a:r>
              <a:rPr lang="en-US" baseline="30000" dirty="0"/>
              <a:t>st</a:t>
            </a:r>
            <a:r>
              <a:rPr lang="en-US" dirty="0"/>
              <a:t> Relaxation)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0596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BE3C8-C670-88CA-AE7F-82C1AEBAD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6084" y="557951"/>
            <a:ext cx="6927715" cy="56092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Although all edges are relaxed but Bellman Ford will do relaxation 1 more time to detect negative edge cycles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4FD28-60F1-81FD-33FA-CEA0C5A3E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50" y="557951"/>
            <a:ext cx="3610479" cy="5391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17968E-C4BA-17F1-EBEA-DB9304F769B7}"/>
              </a:ext>
            </a:extLst>
          </p:cNvPr>
          <p:cNvSpPr txBox="1"/>
          <p:nvPr/>
        </p:nvSpPr>
        <p:spPr>
          <a:xfrm>
            <a:off x="4426084" y="2284406"/>
            <a:ext cx="60797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After finishing </a:t>
            </a:r>
            <a:r>
              <a:rPr lang="en-US" sz="2000" dirty="0">
                <a:latin typeface="Courier New" panose="02070309020205020404" pitchFamily="49" charset="0"/>
              </a:rPr>
              <a:t>V−1</a:t>
            </a:r>
            <a:r>
              <a:rPr lang="en-US" sz="2000" dirty="0"/>
              <a:t> relaxations, we </a:t>
            </a:r>
            <a:r>
              <a:rPr lang="en-US" sz="2000" b="1" dirty="0"/>
              <a:t>perform one more iteration</a:t>
            </a:r>
            <a:r>
              <a:rPr lang="en-US" sz="2000" dirty="0"/>
              <a:t>:</a:t>
            </a:r>
          </a:p>
          <a:p>
            <a:pPr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If any edge can still be relaxed → that means there’s a </a:t>
            </a:r>
            <a:r>
              <a:rPr lang="en-US" sz="2000" b="1" dirty="0"/>
              <a:t>negative cycle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Otherwise → no negative cycle exists.</a:t>
            </a:r>
          </a:p>
        </p:txBody>
      </p:sp>
    </p:spTree>
    <p:extLst>
      <p:ext uri="{BB962C8B-B14F-4D97-AF65-F5344CB8AC3E}">
        <p14:creationId xmlns:p14="http://schemas.microsoft.com/office/powerpoint/2010/main" val="368978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39432F-5E8F-30D1-AFC5-1C29BC1EAD50}"/>
              </a:ext>
            </a:extLst>
          </p:cNvPr>
          <p:cNvSpPr txBox="1"/>
          <p:nvPr/>
        </p:nvSpPr>
        <p:spPr>
          <a:xfrm>
            <a:off x="3341450" y="166963"/>
            <a:ext cx="7859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Greedy about Profit or Weight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743425-9837-B4AE-3B5D-96948BEF0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028"/>
            <a:ext cx="12191999" cy="6204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F6046E-776A-5E9F-8AF6-8812BCE43C18}"/>
              </a:ext>
            </a:extLst>
          </p:cNvPr>
          <p:cNvSpPr txBox="1"/>
          <p:nvPr/>
        </p:nvSpPr>
        <p:spPr>
          <a:xfrm>
            <a:off x="732006" y="166963"/>
            <a:ext cx="6094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Greedy Approach for </a:t>
            </a:r>
            <a:r>
              <a:rPr lang="en-US" sz="2000" b="1" dirty="0"/>
              <a:t>Fractional Knapsack: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007472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B3A67-DC4C-6B6F-B4FB-D237D9104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82102"/>
            <a:ext cx="5257800" cy="59824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is no change in the graph so it’s clear that there is no negative edge cycles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12389-EE2B-DFEF-2519-39570D380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18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73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223885-557A-038F-BE71-0825904A06C6}"/>
              </a:ext>
            </a:extLst>
          </p:cNvPr>
          <p:cNvSpPr txBox="1"/>
          <p:nvPr/>
        </p:nvSpPr>
        <p:spPr>
          <a:xfrm>
            <a:off x="413948" y="425024"/>
            <a:ext cx="113521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2:                                    At first we will relax all edges V – 1 times: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             Now if we try to relax it one more time to check negative edges then:</a:t>
            </a:r>
          </a:p>
          <a:p>
            <a:r>
              <a:rPr lang="en-US" dirty="0"/>
              <a:t>			</a:t>
            </a:r>
          </a:p>
          <a:p>
            <a:r>
              <a:rPr lang="en-US" dirty="0"/>
              <a:t>	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2FDC3-B037-B723-08D6-7156DBD82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8" y="794356"/>
            <a:ext cx="2164796" cy="1394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823387-6184-CC8E-203E-5F9180E6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510" y="794356"/>
            <a:ext cx="5964543" cy="1832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FDF2B2-F2AE-E413-8155-E414F1A6E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304" y="3326325"/>
            <a:ext cx="5298402" cy="318447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4B69601-41C7-A716-5850-01772932C90F}"/>
              </a:ext>
            </a:extLst>
          </p:cNvPr>
          <p:cNvGrpSpPr/>
          <p:nvPr/>
        </p:nvGrpSpPr>
        <p:grpSpPr>
          <a:xfrm>
            <a:off x="8429124" y="5339757"/>
            <a:ext cx="988920" cy="310680"/>
            <a:chOff x="8429124" y="5339757"/>
            <a:chExt cx="98892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0E05A52-8F73-F896-F1EF-52623F0B09B3}"/>
                    </a:ext>
                  </a:extLst>
                </p14:cNvPr>
                <p14:cNvContentPartPr/>
                <p14:nvPr/>
              </p14:nvContentPartPr>
              <p14:xfrm>
                <a:off x="8511204" y="5339757"/>
                <a:ext cx="906840" cy="195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0E05A52-8F73-F896-F1EF-52623F0B09B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505084" y="5333637"/>
                  <a:ext cx="9190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7D01AA3-0104-1237-5FA1-88D9F4FB9E6E}"/>
                    </a:ext>
                  </a:extLst>
                </p14:cNvPr>
                <p14:cNvContentPartPr/>
                <p14:nvPr/>
              </p14:nvContentPartPr>
              <p14:xfrm>
                <a:off x="8429124" y="5418237"/>
                <a:ext cx="173520" cy="232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7D01AA3-0104-1237-5FA1-88D9F4FB9E6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23004" y="5412117"/>
                  <a:ext cx="185760" cy="244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C03675-A303-2F10-AE04-62499DE7BC75}"/>
              </a:ext>
            </a:extLst>
          </p:cNvPr>
          <p:cNvSpPr txBox="1"/>
          <p:nvPr/>
        </p:nvSpPr>
        <p:spPr>
          <a:xfrm>
            <a:off x="9362053" y="4878092"/>
            <a:ext cx="2476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the negative edge cycle is detected in this relaxation step so Bellman ford stops further execution.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2386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37732-954C-E220-A571-9984907CC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0C5B1-65DD-78BF-42BF-35E12155D0A7}"/>
              </a:ext>
            </a:extLst>
          </p:cNvPr>
          <p:cNvSpPr txBox="1"/>
          <p:nvPr/>
        </p:nvSpPr>
        <p:spPr>
          <a:xfrm>
            <a:off x="612843" y="476656"/>
            <a:ext cx="2966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Bellman Ford Pseudocode: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4C2D5-2620-CC58-30B7-183FBE67B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0085"/>
            <a:ext cx="4563940" cy="42844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DB1EFB-E56B-D615-C674-B40367847418}"/>
              </a:ext>
            </a:extLst>
          </p:cNvPr>
          <p:cNvSpPr txBox="1"/>
          <p:nvPr/>
        </p:nvSpPr>
        <p:spPr>
          <a:xfrm>
            <a:off x="5603132" y="586920"/>
            <a:ext cx="5907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and Space Complexity Analysis:</a:t>
            </a:r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74635D-1A2F-1A62-B7BB-81865A638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34950"/>
              </p:ext>
            </p:extLst>
          </p:nvPr>
        </p:nvGraphicFramePr>
        <p:xfrm>
          <a:off x="5381017" y="1122987"/>
          <a:ext cx="6626934" cy="1463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831077">
                  <a:extLst>
                    <a:ext uri="{9D8B030D-6E8A-4147-A177-3AD203B41FA5}">
                      <a16:colId xmlns:a16="http://schemas.microsoft.com/office/drawing/2014/main" val="182434906"/>
                    </a:ext>
                  </a:extLst>
                </a:gridCol>
                <a:gridCol w="2795857">
                  <a:extLst>
                    <a:ext uri="{9D8B030D-6E8A-4147-A177-3AD203B41FA5}">
                      <a16:colId xmlns:a16="http://schemas.microsoft.com/office/drawing/2014/main" val="3332140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Aspect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Complexity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39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Time (V−1 relaxations)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O(V·E)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735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Time (with negative cycle check)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O(V·E)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50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Space (distance + edges)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O(V + 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3685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834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6342-99B9-F5CB-5F3B-32ADE0C7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3"/>
            <a:ext cx="6866106" cy="808745"/>
          </a:xfrm>
        </p:spPr>
        <p:txBody>
          <a:bodyPr>
            <a:normAutofit/>
          </a:bodyPr>
          <a:lstStyle/>
          <a:p>
            <a:r>
              <a:rPr lang="en-US" sz="4000" dirty="0"/>
              <a:t>Dynamic Programming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FB97-13B0-E7C7-2B95-895A3FB51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147"/>
            <a:ext cx="10515600" cy="5178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What is Dynamic Programming?</a:t>
            </a:r>
          </a:p>
          <a:p>
            <a:pPr marL="0" indent="0">
              <a:buNone/>
            </a:pPr>
            <a:r>
              <a:rPr lang="en-US" sz="2200" dirty="0"/>
              <a:t>Dynamic Programming (DP) is a </a:t>
            </a:r>
            <a:r>
              <a:rPr lang="en-US" sz="2200" b="1" dirty="0"/>
              <a:t>problem-solving technique</a:t>
            </a:r>
            <a:r>
              <a:rPr lang="en-US" sz="2200" dirty="0"/>
              <a:t> used to solve problems that can be broken into </a:t>
            </a:r>
            <a:r>
              <a:rPr lang="en-US" sz="2200" b="1" dirty="0"/>
              <a:t>overlapping subproblems</a:t>
            </a:r>
            <a:r>
              <a:rPr lang="en-US" sz="2200" dirty="0"/>
              <a:t> and exhibit </a:t>
            </a:r>
            <a:r>
              <a:rPr lang="en-US" sz="2200" b="1" dirty="0"/>
              <a:t>optimal substructure</a:t>
            </a:r>
            <a:r>
              <a:rPr lang="en-US" sz="2200" dirty="0"/>
              <a:t>.</a:t>
            </a:r>
          </a:p>
          <a:p>
            <a:pPr lvl="1"/>
            <a:r>
              <a:rPr lang="en-US" sz="2200" b="1" dirty="0"/>
              <a:t>Overlapping Subproblems:</a:t>
            </a:r>
            <a:r>
              <a:rPr lang="en-US" sz="2200" dirty="0"/>
              <a:t> The problem can be broken down into smaller subproblems which are solved multiple times.</a:t>
            </a:r>
          </a:p>
          <a:p>
            <a:pPr lvl="1"/>
            <a:r>
              <a:rPr lang="en-US" sz="2200" b="1" dirty="0"/>
              <a:t>Optimal Substructure:</a:t>
            </a:r>
            <a:r>
              <a:rPr lang="en-US" sz="2200" dirty="0"/>
              <a:t> The optimal solution of the main problem can be </a:t>
            </a:r>
            <a:r>
              <a:rPr lang="en-US" sz="2200" b="1" dirty="0"/>
              <a:t>constructed from optimal solutions of subproblems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dirty="0"/>
              <a:t>DP is essentially </a:t>
            </a:r>
            <a:r>
              <a:rPr lang="en-US" sz="2200" b="1" dirty="0" err="1"/>
              <a:t>memoization</a:t>
            </a:r>
            <a:r>
              <a:rPr lang="en-US" sz="2200" b="1" dirty="0"/>
              <a:t> or tabulation</a:t>
            </a:r>
            <a:r>
              <a:rPr lang="en-US" sz="2200" dirty="0"/>
              <a:t> to avoid </a:t>
            </a:r>
            <a:r>
              <a:rPr lang="en-US" sz="2200" dirty="0" err="1"/>
              <a:t>recomputation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sz="2200" b="1" dirty="0"/>
              <a:t>Key Idea</a:t>
            </a:r>
          </a:p>
          <a:p>
            <a:pPr marL="0" indent="0">
              <a:buNone/>
            </a:pPr>
            <a:r>
              <a:rPr lang="en-US" sz="2200" dirty="0"/>
              <a:t>Instead of solving the same subproblem repeatedly (like in recursion), DP </a:t>
            </a:r>
            <a:r>
              <a:rPr lang="en-US" sz="2200" b="1" dirty="0"/>
              <a:t>stores the results</a:t>
            </a:r>
            <a:r>
              <a:rPr lang="en-US" sz="2200" dirty="0"/>
              <a:t> of subproblems and </a:t>
            </a:r>
            <a:r>
              <a:rPr lang="en-US" sz="2200" b="1" dirty="0"/>
              <a:t>reuses them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1283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E74E6-DDD0-CDA9-07EA-8B87711DF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E39B4F-8021-D7C2-9429-ABE0D74785C5}"/>
              </a:ext>
            </a:extLst>
          </p:cNvPr>
          <p:cNvSpPr txBox="1"/>
          <p:nvPr/>
        </p:nvSpPr>
        <p:spPr>
          <a:xfrm>
            <a:off x="498543" y="503057"/>
            <a:ext cx="488085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Steps to Solve a DP Problem</a:t>
            </a:r>
          </a:p>
          <a:p>
            <a:pPr>
              <a:buNone/>
            </a:pPr>
            <a:endParaRPr lang="en-US" sz="2000" b="1" dirty="0"/>
          </a:p>
          <a:p>
            <a:pPr>
              <a:buFont typeface="+mj-lt"/>
              <a:buAutoNum type="arabicPeriod"/>
            </a:pPr>
            <a:r>
              <a:rPr lang="en-US" b="1" dirty="0"/>
              <a:t>Define the subproblem clearly.</a:t>
            </a:r>
            <a:endParaRPr lang="en-US" dirty="0"/>
          </a:p>
          <a:p>
            <a:pPr lvl="1"/>
            <a:r>
              <a:rPr lang="en-US" dirty="0"/>
              <a:t>Example: For Fibonacci, F(n) = F(n-1) + F(n-2)</a:t>
            </a:r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Formulate a recurrence relation.</a:t>
            </a:r>
            <a:endParaRPr lang="en-US" dirty="0"/>
          </a:p>
          <a:p>
            <a:pPr lvl="1"/>
            <a:r>
              <a:rPr lang="en-US" dirty="0"/>
              <a:t>Recursively express the solution in terms of smaller subproblems.</a:t>
            </a:r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Decide a DP approach: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Top-Down (</a:t>
            </a:r>
            <a:r>
              <a:rPr lang="en-US" b="1" dirty="0" err="1"/>
              <a:t>Memoization</a:t>
            </a:r>
            <a:r>
              <a:rPr lang="en-US" b="1" dirty="0"/>
              <a:t>):</a:t>
            </a:r>
            <a:r>
              <a:rPr lang="en-US" dirty="0"/>
              <a:t> Recursive + cache results.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Bottom-Up (Tabulation):</a:t>
            </a:r>
            <a:r>
              <a:rPr lang="en-US" dirty="0"/>
              <a:t> Iterative, fill a table from smaller subproblems.</a:t>
            </a:r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Compute the final solution</a:t>
            </a:r>
            <a:r>
              <a:rPr lang="en-US" dirty="0"/>
              <a:t> using stored results.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B2E2C6-9AA0-7E10-BC65-5CB1A04123E2}"/>
                  </a:ext>
                </a:extLst>
              </p:cNvPr>
              <p:cNvSpPr txBox="1"/>
              <p:nvPr/>
            </p:nvSpPr>
            <p:spPr>
              <a:xfrm>
                <a:off x="5739319" y="572980"/>
                <a:ext cx="6855566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IN" b="1" dirty="0"/>
                  <a:t>Example: Fibonacci Numbers</a:t>
                </a:r>
              </a:p>
              <a:p>
                <a:pPr>
                  <a:buNone/>
                </a:pPr>
                <a:endParaRPr lang="en-IN" b="1" dirty="0"/>
              </a:p>
              <a:p>
                <a:pPr>
                  <a:buNone/>
                </a:pPr>
                <a:r>
                  <a:rPr lang="en-IN" b="1" dirty="0"/>
                  <a:t>Recurrence:</a:t>
                </a:r>
                <a:endParaRPr lang="en-IN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ar-AE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ar-AE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ar-AE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ar-AE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ar-AE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IN" dirty="0"/>
                  <a:t>Top-Down (</a:t>
                </a:r>
                <a:r>
                  <a:rPr lang="en-IN" dirty="0" err="1"/>
                  <a:t>Memoization</a:t>
                </a:r>
                <a:r>
                  <a:rPr lang="en-IN" dirty="0"/>
                  <a:t>):                      Bottom-Up (Tabulation):</a:t>
                </a:r>
              </a:p>
              <a:p>
                <a:pPr>
                  <a:buNone/>
                </a:pPr>
                <a:endParaRPr lang="ar-A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B2E2C6-9AA0-7E10-BC65-5CB1A0412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319" y="572980"/>
                <a:ext cx="6855566" cy="2031325"/>
              </a:xfrm>
              <a:prstGeom prst="rect">
                <a:avLst/>
              </a:prstGeom>
              <a:blipFill>
                <a:blip r:embed="rId2"/>
                <a:stretch>
                  <a:fillRect l="-711" t="-18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0D3C330-E3F0-0980-4CAE-982C2A945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83" y="2444875"/>
            <a:ext cx="3202833" cy="1913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C9D062-66F6-64EA-95B9-8718B6C0B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089" y="2428479"/>
            <a:ext cx="3086912" cy="19130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A029F1-2F1C-247B-30C6-7A08D4BE38E0}"/>
              </a:ext>
            </a:extLst>
          </p:cNvPr>
          <p:cNvSpPr txBox="1"/>
          <p:nvPr/>
        </p:nvSpPr>
        <p:spPr>
          <a:xfrm>
            <a:off x="498543" y="4706272"/>
            <a:ext cx="48808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Advantages of DP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Reduces </a:t>
            </a:r>
            <a:r>
              <a:rPr lang="en-US" b="1" dirty="0"/>
              <a:t>exponential time</a:t>
            </a:r>
            <a:r>
              <a:rPr lang="en-US" dirty="0"/>
              <a:t> recursive solutions to </a:t>
            </a:r>
            <a:r>
              <a:rPr lang="en-US" b="1" dirty="0"/>
              <a:t>polynomial time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Efficient for problems with </a:t>
            </a:r>
            <a:r>
              <a:rPr lang="en-US" b="1" dirty="0"/>
              <a:t>overlapping subproblems</a:t>
            </a:r>
            <a:r>
              <a:rPr lang="en-US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3AAC27-3FAC-7C22-3B49-63AE680EB2F6}"/>
              </a:ext>
            </a:extLst>
          </p:cNvPr>
          <p:cNvSpPr txBox="1"/>
          <p:nvPr/>
        </p:nvSpPr>
        <p:spPr>
          <a:xfrm>
            <a:off x="5736483" y="4600616"/>
            <a:ext cx="62986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Common DP Problems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Fibonacci sequence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Knapsack problem (0/1, unbounded)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Longest Common Subsequence (LCS)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Minimum Coin Change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Matrix Chain Multiplication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Shortest Path (Bellman-Ford can also be seen as DP)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E5A316-E4F9-6279-2314-7574D46DEE98}"/>
              </a:ext>
            </a:extLst>
          </p:cNvPr>
          <p:cNvCxnSpPr/>
          <p:nvPr/>
        </p:nvCxnSpPr>
        <p:spPr>
          <a:xfrm>
            <a:off x="5379395" y="194553"/>
            <a:ext cx="0" cy="64373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166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D665EB-5BC3-D37D-CE0D-FEE56AF13D19}"/>
              </a:ext>
            </a:extLst>
          </p:cNvPr>
          <p:cNvSpPr txBox="1"/>
          <p:nvPr/>
        </p:nvSpPr>
        <p:spPr>
          <a:xfrm>
            <a:off x="464901" y="320456"/>
            <a:ext cx="11262199" cy="621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Why 0/1 Knapsack failed using Greedy approach ?</a:t>
            </a:r>
            <a:endParaRPr lang="en-US" sz="2000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0/1 Knapsack problem</a:t>
            </a:r>
            <a:r>
              <a:rPr lang="en-US" dirty="0"/>
              <a:t> cannot be solved correctly using a </a:t>
            </a:r>
            <a:r>
              <a:rPr lang="en-US" b="1" dirty="0"/>
              <a:t>Greedy approach</a:t>
            </a:r>
            <a:r>
              <a:rPr lang="en-US" dirty="0"/>
              <a:t> because the greedy choice </a:t>
            </a:r>
            <a:r>
              <a:rPr lang="en-US" b="1" dirty="0"/>
              <a:t>does not always lead to the optimal solution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b="1" dirty="0"/>
              <a:t>Fractional Knapsack</a:t>
            </a:r>
            <a:r>
              <a:rPr lang="en-US" dirty="0"/>
              <a:t>, you can take fractions of an item, so choosing based on the highest value/weight ratio always works.</a:t>
            </a:r>
          </a:p>
          <a:p>
            <a:r>
              <a:rPr lang="en-US" dirty="0"/>
              <a:t>But in </a:t>
            </a:r>
            <a:r>
              <a:rPr lang="en-US" b="1" dirty="0"/>
              <a:t>0/1 Knapsack</a:t>
            </a:r>
            <a:r>
              <a:rPr lang="en-US" dirty="0"/>
              <a:t>, you can only take the </a:t>
            </a:r>
            <a:r>
              <a:rPr lang="en-US" i="1" dirty="0"/>
              <a:t>whole item</a:t>
            </a:r>
            <a:r>
              <a:rPr lang="en-US" dirty="0"/>
              <a:t> or </a:t>
            </a:r>
            <a:r>
              <a:rPr lang="en-US" i="1" dirty="0"/>
              <a:t>leave it</a:t>
            </a:r>
            <a:r>
              <a:rPr lang="en-US" dirty="0"/>
              <a:t>.</a:t>
            </a:r>
          </a:p>
          <a:p>
            <a:r>
              <a:rPr lang="en-US" dirty="0"/>
              <a:t>A greedy choice (like taking the item with the highest value/weight ratio first) can block you from achieving the true maximum value.</a:t>
            </a:r>
          </a:p>
          <a:p>
            <a:endParaRPr lang="en-US" dirty="0"/>
          </a:p>
          <a:p>
            <a:endParaRPr lang="en-US" b="1" dirty="0"/>
          </a:p>
          <a:p>
            <a:r>
              <a:rPr lang="en-US" b="1" dirty="0"/>
              <a:t>Example:</a:t>
            </a:r>
            <a:endParaRPr lang="en-IN" dirty="0"/>
          </a:p>
          <a:p>
            <a:r>
              <a:rPr lang="en-IN" dirty="0"/>
              <a:t>Knapsack capacity = 50                                                              </a:t>
            </a:r>
            <a:r>
              <a:rPr lang="en-US" b="1" dirty="0"/>
              <a:t>Greedy Approach (by value/weight ratio):</a:t>
            </a:r>
            <a:endParaRPr lang="en-US" dirty="0"/>
          </a:p>
          <a:p>
            <a:r>
              <a:rPr lang="en-US" dirty="0"/>
              <a:t>						</a:t>
            </a:r>
          </a:p>
          <a:p>
            <a:r>
              <a:rPr lang="en-US" dirty="0"/>
              <a:t>						Pick item 1 (10, 60) → total = 60, weight = 10</a:t>
            </a:r>
          </a:p>
          <a:p>
            <a:r>
              <a:rPr lang="en-US" dirty="0"/>
              <a:t>						Pick item 2 (20, 100) → total = 160, weight = 30</a:t>
            </a:r>
          </a:p>
          <a:p>
            <a:r>
              <a:rPr lang="en-US" dirty="0"/>
              <a:t>						Remaining capacity = 20, but item 3 needs 30 → cannot 							take it.</a:t>
            </a:r>
            <a:br>
              <a:rPr lang="en-US" dirty="0"/>
            </a:br>
            <a:r>
              <a:rPr lang="en-US" dirty="0"/>
              <a:t>					               </a:t>
            </a:r>
          </a:p>
          <a:p>
            <a:r>
              <a:rPr lang="en-US" b="1" dirty="0"/>
              <a:t>						Greedy Total = 160</a:t>
            </a:r>
            <a:endParaRPr lang="en-US" dirty="0"/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D649AC-60C3-F22E-357F-7DE153144A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66922"/>
              </p:ext>
            </p:extLst>
          </p:nvPr>
        </p:nvGraphicFramePr>
        <p:xfrm>
          <a:off x="464900" y="4417636"/>
          <a:ext cx="4817218" cy="146759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60987">
                  <a:extLst>
                    <a:ext uri="{9D8B030D-6E8A-4147-A177-3AD203B41FA5}">
                      <a16:colId xmlns:a16="http://schemas.microsoft.com/office/drawing/2014/main" val="4281677871"/>
                    </a:ext>
                  </a:extLst>
                </a:gridCol>
                <a:gridCol w="1078415">
                  <a:extLst>
                    <a:ext uri="{9D8B030D-6E8A-4147-A177-3AD203B41FA5}">
                      <a16:colId xmlns:a16="http://schemas.microsoft.com/office/drawing/2014/main" val="1411695393"/>
                    </a:ext>
                  </a:extLst>
                </a:gridCol>
                <a:gridCol w="1278947">
                  <a:extLst>
                    <a:ext uri="{9D8B030D-6E8A-4147-A177-3AD203B41FA5}">
                      <a16:colId xmlns:a16="http://schemas.microsoft.com/office/drawing/2014/main" val="830812786"/>
                    </a:ext>
                  </a:extLst>
                </a:gridCol>
                <a:gridCol w="1598869">
                  <a:extLst>
                    <a:ext uri="{9D8B030D-6E8A-4147-A177-3AD203B41FA5}">
                      <a16:colId xmlns:a16="http://schemas.microsoft.com/office/drawing/2014/main" val="4182651083"/>
                    </a:ext>
                  </a:extLst>
                </a:gridCol>
              </a:tblGrid>
              <a:tr h="3668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Value/Weight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266710"/>
                  </a:ext>
                </a:extLst>
              </a:tr>
              <a:tr h="3668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6.0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365597"/>
                  </a:ext>
                </a:extLst>
              </a:tr>
              <a:tr h="3668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5.0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7422714"/>
                  </a:ext>
                </a:extLst>
              </a:tr>
              <a:tr h="3668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54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147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70EAC6-955C-1E50-1140-0CB4344974E0}"/>
                  </a:ext>
                </a:extLst>
              </p:cNvPr>
              <p:cNvSpPr txBox="1"/>
              <p:nvPr/>
            </p:nvSpPr>
            <p:spPr>
              <a:xfrm>
                <a:off x="415047" y="335604"/>
                <a:ext cx="6478122" cy="5139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0/1 Knapsack Problem using Dynamic Programming</a:t>
                </a:r>
              </a:p>
              <a:p>
                <a:endParaRPr lang="en-US" sz="2000" b="1" dirty="0"/>
              </a:p>
              <a:p>
                <a:r>
                  <a:rPr lang="en-US" b="1" dirty="0"/>
                  <a:t>Problem</a:t>
                </a:r>
              </a:p>
              <a:p>
                <a:r>
                  <a:rPr lang="en-US" dirty="0"/>
                  <a:t>Capacity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Items: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Weight = 10, Value = 60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Weight = 20, Value = 100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Weight = 30, Value = 120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en-US" dirty="0"/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 have n items, each with a weight w[</a:t>
                </a:r>
                <a:r>
                  <a:rPr lang="en-US" alt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] and value v[</a:t>
                </a:r>
                <a:r>
                  <a:rPr lang="en-US" alt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].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dirty="0">
                    <a:latin typeface="Arial" panose="020B0604020202020204" pitchFamily="34" charset="0"/>
                  </a:rPr>
                  <a:t>Knapsack capacity = </a:t>
                </a:r>
                <a:r>
                  <a:rPr lang="en-US" altLang="en-US" sz="1000" dirty="0">
                    <a:latin typeface="Arial Unicode MS"/>
                  </a:rPr>
                  <a:t>W</a:t>
                </a:r>
                <a:r>
                  <a:rPr lang="en-US" altLang="en-US" sz="800" dirty="0"/>
                  <a:t>.</a:t>
                </a:r>
                <a:endParaRPr lang="en-US" altLang="en-US" dirty="0">
                  <a:latin typeface="Arial" panose="020B0604020202020204" pitchFamily="34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dirty="0">
                    <a:latin typeface="Arial" panose="020B0604020202020204" pitchFamily="34" charset="0"/>
                  </a:rPr>
                  <a:t>Goal: Maximize value without exceeding capacity.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dirty="0">
                    <a:latin typeface="Arial" panose="020B0604020202020204" pitchFamily="34" charset="0"/>
                  </a:rPr>
                  <a:t>Constraint: Each item can be chosen </a:t>
                </a:r>
                <a:r>
                  <a:rPr lang="en-US" altLang="en-US" b="1" dirty="0">
                    <a:latin typeface="Arial" panose="020B0604020202020204" pitchFamily="34" charset="0"/>
                  </a:rPr>
                  <a:t>at most once</a:t>
                </a:r>
                <a:r>
                  <a:rPr lang="en-US" altLang="en-US" dirty="0">
                    <a:latin typeface="Arial" panose="020B0604020202020204" pitchFamily="34" charset="0"/>
                  </a:rPr>
                  <a:t> (0 or 1).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en-US" altLang="en-US" dirty="0">
                  <a:latin typeface="Arial" panose="020B0604020202020204" pitchFamily="34" charset="0"/>
                </a:endParaRPr>
              </a:p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DP Idea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Define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dp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][w] = maximum value achievable using first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items with capacity w</a:t>
                </a:r>
                <a:r>
                  <a:rPr lang="en-US" dirty="0"/>
                  <a:t>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70EAC6-955C-1E50-1140-0CB434497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47" y="335604"/>
                <a:ext cx="6478122" cy="5139869"/>
              </a:xfrm>
              <a:prstGeom prst="rect">
                <a:avLst/>
              </a:prstGeom>
              <a:blipFill>
                <a:blip r:embed="rId2"/>
                <a:stretch>
                  <a:fillRect l="-941" t="-593" r="-7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557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CAF1CB-62E5-8E74-2293-A9AFDD919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1" y="293401"/>
            <a:ext cx="6671579" cy="218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BA6CDD-0C5F-EA2B-7BD6-1F2D9B77A5F4}"/>
                  </a:ext>
                </a:extLst>
              </p:cNvPr>
              <p:cNvSpPr txBox="1"/>
              <p:nvPr/>
            </p:nvSpPr>
            <p:spPr>
              <a:xfrm>
                <a:off x="404445" y="2617107"/>
                <a:ext cx="6544995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IN" sz="1600" b="1" dirty="0"/>
                  <a:t>Step 1: Define DP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𝑑𝑝</m:t>
                      </m:r>
                      <m:d>
                        <m:dPr>
                          <m:begChr m:val="["/>
                          <m:endChr m:val="]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ar-AE" sz="1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maximum</m:t>
                      </m:r>
                      <m:r>
                        <m:rPr>
                          <m:nor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value</m:t>
                      </m:r>
                      <m:r>
                        <m:rPr>
                          <m:nor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using</m:t>
                      </m:r>
                      <m:r>
                        <m:rPr>
                          <m:nor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first</m:t>
                      </m:r>
                      <m:r>
                        <m:rPr>
                          <m:nor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items</m:t>
                      </m:r>
                      <m:r>
                        <m:rPr>
                          <m:nor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with</m:t>
                      </m:r>
                      <m:r>
                        <m:rPr>
                          <m:nor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capacity</m:t>
                      </m:r>
                      <m:r>
                        <m:rPr>
                          <m:nor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n-IN" sz="1600" b="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1600" dirty="0"/>
                  <a:t>Base case: </a:t>
                </a:r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600" i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ar-AE" sz="16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items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value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6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BA6CDD-0C5F-EA2B-7BD6-1F2D9B77A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45" y="2617107"/>
                <a:ext cx="6544995" cy="861774"/>
              </a:xfrm>
              <a:prstGeom prst="rect">
                <a:avLst/>
              </a:prstGeom>
              <a:blipFill>
                <a:blip r:embed="rId3"/>
                <a:stretch>
                  <a:fillRect l="-466" t="-2113" b="-42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DA419B1-4894-D2AA-A176-1A6AB6D15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44" y="3620686"/>
            <a:ext cx="6193303" cy="283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442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460B8-65CB-20CC-F108-F7F3DCD6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67" y="126609"/>
            <a:ext cx="5750933" cy="4390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F8C020-9A78-DE10-E178-060185F7D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060" y="126609"/>
            <a:ext cx="6072609" cy="4390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D3A000-BCDF-6F9A-C376-4E93E2DA43DE}"/>
                  </a:ext>
                </a:extLst>
              </p:cNvPr>
              <p:cNvSpPr txBox="1"/>
              <p:nvPr/>
            </p:nvSpPr>
            <p:spPr>
              <a:xfrm>
                <a:off x="471676" y="5059903"/>
                <a:ext cx="609834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IN" b="1" dirty="0"/>
                  <a:t>Step 3: Final Result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𝑑𝑝</m:t>
                      </m:r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0">
                              <a:latin typeface="Cambria Math" panose="02040503050406030204" pitchFamily="18" charset="0"/>
                            </a:rPr>
                            <m:t>50</m:t>
                          </m:r>
                        </m:e>
                      </m:d>
                      <m:r>
                        <a:rPr lang="ar-AE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0">
                          <a:latin typeface="Cambria Math" panose="02040503050406030204" pitchFamily="18" charset="0"/>
                        </a:rPr>
                        <m:t>220</m:t>
                      </m:r>
                    </m:oMath>
                  </m:oMathPara>
                </a14:m>
                <a:endParaRPr lang="ar-AE" dirty="0"/>
              </a:p>
              <a:p>
                <a:pPr>
                  <a:buNone/>
                </a:pPr>
                <a:endParaRPr lang="en-IN" dirty="0"/>
              </a:p>
              <a:p>
                <a:pPr>
                  <a:buNone/>
                </a:pPr>
                <a:r>
                  <a:rPr lang="en-IN" dirty="0"/>
                  <a:t>Optimal value = </a:t>
                </a:r>
                <a:r>
                  <a:rPr lang="en-IN" b="1" dirty="0"/>
                  <a:t>220</a:t>
                </a:r>
                <a:r>
                  <a:rPr lang="en-IN" dirty="0"/>
                  <a:t> (take items 2 and 3).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D3A000-BCDF-6F9A-C376-4E93E2DA4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76" y="5059903"/>
                <a:ext cx="6098344" cy="1200329"/>
              </a:xfrm>
              <a:prstGeom prst="rect">
                <a:avLst/>
              </a:prstGeom>
              <a:blipFill>
                <a:blip r:embed="rId4"/>
                <a:stretch>
                  <a:fillRect l="-799" t="-2538" b="-71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564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69D16-3514-886C-7B51-8EDAED82A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154055" cy="529820"/>
          </a:xfrm>
        </p:spPr>
        <p:txBody>
          <a:bodyPr>
            <a:normAutofit/>
          </a:bodyPr>
          <a:lstStyle/>
          <a:p>
            <a:r>
              <a:rPr lang="en-US" sz="2800" dirty="0"/>
              <a:t>Travelling Salesman Problem with Greedy and Brute Force Approach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0C82D5-0596-83C5-C3B5-C77023A77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27" y="1893419"/>
            <a:ext cx="3487630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D3E6130-6B17-612D-D06B-BBE6670B4B0A}"/>
                  </a:ext>
                </a:extLst>
              </p14:cNvPr>
              <p14:cNvContentPartPr/>
              <p14:nvPr/>
            </p14:nvContentPartPr>
            <p14:xfrm>
              <a:off x="2451292" y="1407367"/>
              <a:ext cx="350273" cy="45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D3E6130-6B17-612D-D06B-BBE6670B4B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5172" y="1401247"/>
                <a:ext cx="362513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29728F3-C9C1-A1DB-AEE7-8B50589E157B}"/>
                  </a:ext>
                </a:extLst>
              </p14:cNvPr>
              <p14:cNvContentPartPr/>
              <p14:nvPr/>
            </p14:nvContentPartPr>
            <p14:xfrm>
              <a:off x="2698785" y="1724939"/>
              <a:ext cx="205560" cy="168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29728F3-C9C1-A1DB-AEE7-8B50589E15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92665" y="1718819"/>
                <a:ext cx="217800" cy="1807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EE05470-6D35-C842-E329-2B0BDC821842}"/>
              </a:ext>
            </a:extLst>
          </p:cNvPr>
          <p:cNvSpPr txBox="1"/>
          <p:nvPr/>
        </p:nvSpPr>
        <p:spPr>
          <a:xfrm>
            <a:off x="720264" y="1084314"/>
            <a:ext cx="1875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greedy we get total cost = 55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C9CA6-2A34-5EB8-8362-C98BFD756EE9}"/>
              </a:ext>
            </a:extLst>
          </p:cNvPr>
          <p:cNvSpPr txBox="1"/>
          <p:nvPr/>
        </p:nvSpPr>
        <p:spPr>
          <a:xfrm>
            <a:off x="693095" y="6386368"/>
            <a:ext cx="2692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Greedy:</a:t>
            </a:r>
            <a:r>
              <a:rPr lang="en-IN" dirty="0"/>
              <a:t> O(n²)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DCA1E9-B367-8C75-D5AE-8F6F81A8F2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5157" y="1906372"/>
            <a:ext cx="2827501" cy="2958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9AE2573-DD18-F525-EA04-8D7E67EE67B4}"/>
                  </a:ext>
                </a:extLst>
              </p14:cNvPr>
              <p14:cNvContentPartPr/>
              <p14:nvPr/>
            </p14:nvContentPartPr>
            <p14:xfrm>
              <a:off x="6232109" y="1429385"/>
              <a:ext cx="350273" cy="457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9AE2573-DD18-F525-EA04-8D7E67EE67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25989" y="1423265"/>
                <a:ext cx="362513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E83482B-4D07-6EBC-545D-71904A632348}"/>
                  </a:ext>
                </a:extLst>
              </p14:cNvPr>
              <p14:cNvContentPartPr/>
              <p14:nvPr/>
            </p14:nvContentPartPr>
            <p14:xfrm>
              <a:off x="6479602" y="1746957"/>
              <a:ext cx="205560" cy="168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E83482B-4D07-6EBC-545D-71904A6323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73482" y="1740837"/>
                <a:ext cx="217800" cy="1807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7FF0EB3-1222-4DBD-1C46-3E6819F2DC65}"/>
              </a:ext>
            </a:extLst>
          </p:cNvPr>
          <p:cNvSpPr txBox="1"/>
          <p:nvPr/>
        </p:nvSpPr>
        <p:spPr>
          <a:xfrm>
            <a:off x="4532593" y="1091794"/>
            <a:ext cx="211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brute force we get total cost = 35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1FA896-84D6-5EA6-65C9-3C4DEA60F505}"/>
              </a:ext>
            </a:extLst>
          </p:cNvPr>
          <p:cNvSpPr txBox="1"/>
          <p:nvPr/>
        </p:nvSpPr>
        <p:spPr>
          <a:xfrm>
            <a:off x="4835505" y="5032740"/>
            <a:ext cx="1967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Brute Force:</a:t>
            </a:r>
            <a:r>
              <a:rPr lang="en-IN" dirty="0"/>
              <a:t> O(n!)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591EDA-0CAE-6AF0-BF63-C15AECB3D97C}"/>
              </a:ext>
            </a:extLst>
          </p:cNvPr>
          <p:cNvSpPr txBox="1"/>
          <p:nvPr/>
        </p:nvSpPr>
        <p:spPr>
          <a:xfrm>
            <a:off x="7588714" y="1808598"/>
            <a:ext cx="451718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400" b="1" dirty="0"/>
              <a:t>All possible tours starting &amp; ending at 1 (3! = 6):</a:t>
            </a:r>
            <a:endParaRPr lang="en-IN" sz="1400" dirty="0"/>
          </a:p>
          <a:p>
            <a:pPr>
              <a:buFont typeface="+mj-lt"/>
              <a:buAutoNum type="arabicPeriod"/>
            </a:pPr>
            <a:r>
              <a:rPr lang="en-IN" sz="1400" dirty="0"/>
              <a:t>   1 → 2 → 3 → 4 → 1</a:t>
            </a:r>
            <a:br>
              <a:rPr lang="en-IN" sz="1400" dirty="0"/>
            </a:br>
            <a:r>
              <a:rPr lang="en-IN" sz="1400" dirty="0"/>
              <a:t> cost = 1→2 (10) + 2→3 (25) + 3→4 (5) + 4→1 (15) = </a:t>
            </a:r>
            <a:r>
              <a:rPr lang="en-IN" sz="1400" b="1" dirty="0"/>
              <a:t>55</a:t>
            </a:r>
            <a:endParaRPr lang="en-IN" sz="1400" dirty="0"/>
          </a:p>
          <a:p>
            <a:pPr>
              <a:buFont typeface="+mj-lt"/>
              <a:buAutoNum type="arabicPeriod"/>
            </a:pPr>
            <a:r>
              <a:rPr lang="en-IN" sz="1400" dirty="0"/>
              <a:t>   1 → 2 → 4 → 3 → 1</a:t>
            </a:r>
            <a:br>
              <a:rPr lang="en-IN" sz="1400" dirty="0"/>
            </a:br>
            <a:r>
              <a:rPr lang="en-IN" sz="1400" dirty="0"/>
              <a:t> cost = 10 + 2→4 (10) + 4→3 (20) + 3→1 (15) = </a:t>
            </a:r>
            <a:r>
              <a:rPr lang="en-IN" sz="1400" b="1" dirty="0"/>
              <a:t>55</a:t>
            </a:r>
            <a:endParaRPr lang="en-IN" sz="1400" dirty="0"/>
          </a:p>
          <a:p>
            <a:pPr>
              <a:buFont typeface="+mj-lt"/>
              <a:buAutoNum type="arabicPeriod"/>
            </a:pPr>
            <a:r>
              <a:rPr lang="en-IN" sz="1400" dirty="0"/>
              <a:t>   1 → 3 → 2 → 4 → 1</a:t>
            </a:r>
            <a:br>
              <a:rPr lang="en-IN" sz="1400" dirty="0"/>
            </a:br>
            <a:r>
              <a:rPr lang="en-IN" sz="1400" dirty="0"/>
              <a:t> cost = 15 + 3→2 (30) + 2→4 (10) + 4→1 (15) = </a:t>
            </a:r>
            <a:r>
              <a:rPr lang="en-IN" sz="1400" b="1" dirty="0"/>
              <a:t>70</a:t>
            </a:r>
            <a:endParaRPr lang="en-IN" sz="1400" dirty="0"/>
          </a:p>
          <a:p>
            <a:pPr>
              <a:buFont typeface="+mj-lt"/>
              <a:buAutoNum type="arabicPeriod"/>
            </a:pPr>
            <a:r>
              <a:rPr lang="en-IN" sz="1400" dirty="0"/>
              <a:t>   1 → 3 → 4 → 2 → 1</a:t>
            </a:r>
            <a:br>
              <a:rPr lang="en-IN" sz="1400" dirty="0"/>
            </a:br>
            <a:r>
              <a:rPr lang="en-IN" sz="1400" dirty="0"/>
              <a:t> cost = 15 + 3→4 (5) + 4→2 (10) + 2→1 (5) = </a:t>
            </a:r>
            <a:r>
              <a:rPr lang="en-IN" sz="1400" b="1" dirty="0"/>
              <a:t>35</a:t>
            </a:r>
            <a:r>
              <a:rPr lang="en-IN" sz="1400" dirty="0"/>
              <a:t> ← </a:t>
            </a:r>
            <a:r>
              <a:rPr lang="en-IN" sz="1400" b="1" dirty="0"/>
              <a:t>minimum</a:t>
            </a:r>
            <a:endParaRPr lang="en-IN" sz="1400" dirty="0"/>
          </a:p>
          <a:p>
            <a:pPr>
              <a:buFont typeface="+mj-lt"/>
              <a:buAutoNum type="arabicPeriod"/>
            </a:pPr>
            <a:r>
              <a:rPr lang="en-IN" sz="1400" dirty="0"/>
              <a:t>   1 → 4 → 2 → 3 → 1</a:t>
            </a:r>
            <a:br>
              <a:rPr lang="en-IN" sz="1400" dirty="0"/>
            </a:br>
            <a:r>
              <a:rPr lang="en-IN" sz="1400" dirty="0"/>
              <a:t> cost = 20 + 4→2 (10) + 2→3 (25) + 3→1 (15) = </a:t>
            </a:r>
            <a:r>
              <a:rPr lang="en-IN" sz="1400" b="1" dirty="0"/>
              <a:t>70</a:t>
            </a:r>
            <a:endParaRPr lang="en-IN" sz="1400" dirty="0"/>
          </a:p>
          <a:p>
            <a:pPr>
              <a:buFont typeface="+mj-lt"/>
              <a:buAutoNum type="arabicPeriod"/>
            </a:pPr>
            <a:r>
              <a:rPr lang="en-IN" sz="1400" dirty="0"/>
              <a:t>   1 → 4 → 3 → 2 → 1</a:t>
            </a:r>
            <a:br>
              <a:rPr lang="en-IN" sz="1400" dirty="0"/>
            </a:br>
            <a:r>
              <a:rPr lang="en-IN" sz="1400" dirty="0"/>
              <a:t> cost = 20 + 4→3 (20) + 3→2 (30) + 2→1 (5) = </a:t>
            </a:r>
            <a:r>
              <a:rPr lang="en-IN" sz="1400" b="1" dirty="0"/>
              <a:t>75</a:t>
            </a:r>
            <a:endParaRPr lang="en-IN" sz="1400" dirty="0"/>
          </a:p>
          <a:p>
            <a:pPr>
              <a:buNone/>
            </a:pPr>
            <a:endParaRPr lang="en-IN" sz="1400" b="1" dirty="0"/>
          </a:p>
          <a:p>
            <a:pPr>
              <a:buNone/>
            </a:pPr>
            <a:r>
              <a:rPr lang="en-IN" sz="1400" b="1" dirty="0"/>
              <a:t>Answer (brute-force):</a:t>
            </a:r>
            <a:br>
              <a:rPr lang="en-IN" sz="1400" dirty="0"/>
            </a:br>
            <a:r>
              <a:rPr lang="en-IN" sz="1400" dirty="0"/>
              <a:t>Minimum tour is </a:t>
            </a:r>
            <a:r>
              <a:rPr lang="en-IN" sz="1400" b="1" dirty="0"/>
              <a:t>1 → 3 → 4 → 2 → 1</a:t>
            </a:r>
            <a:r>
              <a:rPr lang="en-IN" sz="1400" dirty="0"/>
              <a:t> with total cost </a:t>
            </a:r>
            <a:r>
              <a:rPr lang="en-IN" sz="1400" b="1" dirty="0"/>
              <a:t>35</a:t>
            </a:r>
            <a:r>
              <a:rPr lang="en-IN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8109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80C173-443C-4A9C-8C8A-13926004B592}"/>
              </a:ext>
            </a:extLst>
          </p:cNvPr>
          <p:cNvSpPr txBox="1"/>
          <p:nvPr/>
        </p:nvSpPr>
        <p:spPr>
          <a:xfrm>
            <a:off x="2003897" y="252918"/>
            <a:ext cx="7859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Optimal Solution: Greedy about both profit and weight</a:t>
            </a:r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BB943-24A0-EE26-6C04-4E50D8675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88" y="618254"/>
            <a:ext cx="9802593" cy="61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37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A97FFE-3C93-E352-B903-03B24C806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210A2A-6DD1-63F9-14B9-1DD3257C9AC9}"/>
              </a:ext>
            </a:extLst>
          </p:cNvPr>
          <p:cNvSpPr txBox="1">
            <a:spLocks/>
          </p:cNvSpPr>
          <p:nvPr/>
        </p:nvSpPr>
        <p:spPr>
          <a:xfrm>
            <a:off x="2919917" y="6084990"/>
            <a:ext cx="8840823" cy="5298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Travelling Salesman Problem with Dynamic Programming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3177288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96835-D4EB-7FD3-3201-38B899B0F4B5}"/>
              </a:ext>
            </a:extLst>
          </p:cNvPr>
          <p:cNvSpPr txBox="1">
            <a:spLocks/>
          </p:cNvSpPr>
          <p:nvPr/>
        </p:nvSpPr>
        <p:spPr>
          <a:xfrm>
            <a:off x="420720" y="277576"/>
            <a:ext cx="7752946" cy="5298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Sum of Subset Problem with Dynamic Programming</a:t>
            </a:r>
            <a:endParaRPr lang="en-IN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451BF-5D74-E9DF-7203-F8AD2C8F6A91}"/>
              </a:ext>
            </a:extLst>
          </p:cNvPr>
          <p:cNvSpPr txBox="1"/>
          <p:nvPr/>
        </p:nvSpPr>
        <p:spPr>
          <a:xfrm>
            <a:off x="420719" y="963437"/>
            <a:ext cx="115443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Problem Statement:</a:t>
            </a:r>
            <a:br>
              <a:rPr lang="en-US" dirty="0"/>
            </a:br>
            <a:r>
              <a:rPr lang="en-US" dirty="0"/>
              <a:t>Given a set of integers and a target sum </a:t>
            </a:r>
            <a:r>
              <a:rPr lang="en-US" dirty="0">
                <a:latin typeface="Courier New" panose="02070309020205020404" pitchFamily="49" charset="0"/>
              </a:rPr>
              <a:t>S</a:t>
            </a:r>
            <a:r>
              <a:rPr lang="en-US" dirty="0"/>
              <a:t>, determine whether there exists a </a:t>
            </a:r>
            <a:r>
              <a:rPr lang="en-US" b="1" dirty="0"/>
              <a:t>subset</a:t>
            </a:r>
            <a:r>
              <a:rPr lang="en-US" dirty="0"/>
              <a:t> of the given set whose sum equals </a:t>
            </a:r>
            <a:r>
              <a:rPr lang="en-US" dirty="0">
                <a:latin typeface="Courier New" panose="02070309020205020404" pitchFamily="49" charset="0"/>
              </a:rPr>
              <a:t>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Brute Force Approach</a:t>
            </a:r>
          </a:p>
          <a:p>
            <a:r>
              <a:rPr lang="en-US" dirty="0"/>
              <a:t>Try all 2ⁿ subsets and check if any has sum S.</a:t>
            </a:r>
          </a:p>
          <a:p>
            <a:r>
              <a:rPr lang="en-US" b="1" dirty="0"/>
              <a:t>Time Complexity:</a:t>
            </a:r>
            <a:r>
              <a:rPr lang="en-US" dirty="0"/>
              <a:t> O(2ⁿ) (exponential).</a:t>
            </a:r>
          </a:p>
          <a:p>
            <a:r>
              <a:rPr lang="en-US" dirty="0"/>
              <a:t>Not feasible for large n.</a:t>
            </a:r>
          </a:p>
          <a:p>
            <a:endParaRPr lang="en-IN" dirty="0"/>
          </a:p>
          <a:p>
            <a:r>
              <a:rPr lang="en-US" b="1" dirty="0">
                <a:solidFill>
                  <a:schemeClr val="accent1"/>
                </a:solidFill>
              </a:rPr>
              <a:t>Dynamic Programming Approach</a:t>
            </a:r>
          </a:p>
          <a:p>
            <a:r>
              <a:rPr lang="en-US" dirty="0"/>
              <a:t>We define:</a:t>
            </a:r>
          </a:p>
          <a:p>
            <a:r>
              <a:rPr lang="en-US" dirty="0" err="1"/>
              <a:t>dp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][j] = True if using the first </a:t>
            </a:r>
            <a:r>
              <a:rPr lang="en-US" dirty="0" err="1"/>
              <a:t>i</a:t>
            </a:r>
            <a:r>
              <a:rPr lang="en-US" dirty="0"/>
              <a:t> elements, a subset sum of j can be formed; </a:t>
            </a:r>
          </a:p>
          <a:p>
            <a:r>
              <a:rPr lang="en-US" dirty="0"/>
              <a:t>else False.</a:t>
            </a:r>
          </a:p>
          <a:p>
            <a:r>
              <a:rPr lang="en-US" b="1" dirty="0"/>
              <a:t>Recurrence Relation:</a:t>
            </a:r>
          </a:p>
          <a:p>
            <a:endParaRPr lang="en-US" b="1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A0DAA-CFDD-8FE3-85F0-725D3B9CF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28" y="4787010"/>
            <a:ext cx="6073095" cy="140148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ADAE989-72DA-F8A0-C0D6-FBF0DAF6C9DE}"/>
              </a:ext>
            </a:extLst>
          </p:cNvPr>
          <p:cNvGrpSpPr/>
          <p:nvPr/>
        </p:nvGrpSpPr>
        <p:grpSpPr>
          <a:xfrm>
            <a:off x="6935484" y="5300877"/>
            <a:ext cx="588240" cy="263520"/>
            <a:chOff x="6935484" y="5300877"/>
            <a:chExt cx="58824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4A10E8-E51C-4F71-668B-B5FB1D584424}"/>
                    </a:ext>
                  </a:extLst>
                </p14:cNvPr>
                <p14:cNvContentPartPr/>
                <p14:nvPr/>
              </p14:nvContentPartPr>
              <p14:xfrm>
                <a:off x="6935484" y="5308437"/>
                <a:ext cx="550440" cy="255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4A10E8-E51C-4F71-668B-B5FB1D58442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29364" y="5302317"/>
                  <a:ext cx="5626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ECC38D-4041-96E7-D56E-D62CD0437890}"/>
                    </a:ext>
                  </a:extLst>
                </p14:cNvPr>
                <p14:cNvContentPartPr/>
                <p14:nvPr/>
              </p14:nvContentPartPr>
              <p14:xfrm>
                <a:off x="7382964" y="5300877"/>
                <a:ext cx="140760" cy="146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ECC38D-4041-96E7-D56E-D62CD04378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76844" y="5294757"/>
                  <a:ext cx="153000" cy="158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608D415-51EB-C813-62F3-26885F37C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4359" y="1741251"/>
            <a:ext cx="4547121" cy="4975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10918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3C3481-FE6E-8C84-4644-4720F52F43E7}"/>
              </a:ext>
            </a:extLst>
          </p:cNvPr>
          <p:cNvSpPr txBox="1"/>
          <p:nvPr/>
        </p:nvSpPr>
        <p:spPr>
          <a:xfrm>
            <a:off x="615275" y="503050"/>
            <a:ext cx="609437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Algorithm (Bottom-Up DP)</a:t>
            </a:r>
          </a:p>
          <a:p>
            <a:pPr>
              <a:buNone/>
            </a:pPr>
            <a:endParaRPr lang="en-IN" b="1" dirty="0"/>
          </a:p>
          <a:p>
            <a:pPr>
              <a:buFont typeface="+mj-lt"/>
              <a:buAutoNum type="arabicPeriod"/>
            </a:pPr>
            <a:r>
              <a:rPr lang="en-IN" dirty="0"/>
              <a:t>Initialize </a:t>
            </a:r>
            <a:r>
              <a:rPr lang="en-IN" dirty="0" err="1">
                <a:latin typeface="Courier New" panose="02070309020205020404" pitchFamily="49" charset="0"/>
              </a:rPr>
              <a:t>dp</a:t>
            </a:r>
            <a:r>
              <a:rPr lang="en-IN" dirty="0">
                <a:latin typeface="Courier New" panose="02070309020205020404" pitchFamily="49" charset="0"/>
              </a:rPr>
              <a:t>[n+1][S+1]</a:t>
            </a:r>
            <a:r>
              <a:rPr lang="en-IN" dirty="0"/>
              <a:t>.</a:t>
            </a:r>
          </a:p>
          <a:p>
            <a:pPr>
              <a:buFont typeface="+mj-lt"/>
              <a:buAutoNum type="arabicPeriod"/>
            </a:pPr>
            <a:r>
              <a:rPr lang="en-IN" dirty="0"/>
              <a:t>Set </a:t>
            </a:r>
            <a:r>
              <a:rPr lang="en-IN" dirty="0" err="1">
                <a:latin typeface="Courier New" panose="02070309020205020404" pitchFamily="49" charset="0"/>
              </a:rPr>
              <a:t>dp</a:t>
            </a:r>
            <a:r>
              <a:rPr lang="en-IN" dirty="0">
                <a:latin typeface="Courier New" panose="02070309020205020404" pitchFamily="49" charset="0"/>
              </a:rPr>
              <a:t>[</a:t>
            </a:r>
            <a:r>
              <a:rPr lang="en-IN" dirty="0" err="1">
                <a:latin typeface="Courier New" panose="02070309020205020404" pitchFamily="49" charset="0"/>
              </a:rPr>
              <a:t>i</a:t>
            </a:r>
            <a:r>
              <a:rPr lang="en-IN" dirty="0">
                <a:latin typeface="Courier New" panose="02070309020205020404" pitchFamily="49" charset="0"/>
              </a:rPr>
              <a:t>][0] = True</a:t>
            </a:r>
            <a:r>
              <a:rPr lang="en-IN" dirty="0"/>
              <a:t> for all </a:t>
            </a:r>
            <a:r>
              <a:rPr lang="en-IN" dirty="0" err="1">
                <a:latin typeface="Courier New" panose="02070309020205020404" pitchFamily="49" charset="0"/>
              </a:rPr>
              <a:t>i</a:t>
            </a:r>
            <a:r>
              <a:rPr lang="en-IN" dirty="0"/>
              <a:t> (sum 0 possible by empty subset).</a:t>
            </a:r>
          </a:p>
          <a:p>
            <a:pPr>
              <a:buFont typeface="+mj-lt"/>
              <a:buAutoNum type="arabicPeriod"/>
            </a:pPr>
            <a:r>
              <a:rPr lang="en-IN" dirty="0"/>
              <a:t>Fill the table using recurrence.</a:t>
            </a:r>
          </a:p>
          <a:p>
            <a:pPr>
              <a:buFont typeface="+mj-lt"/>
              <a:buAutoNum type="arabicPeriod"/>
            </a:pPr>
            <a:r>
              <a:rPr lang="en-IN" dirty="0"/>
              <a:t>Answer = </a:t>
            </a:r>
            <a:r>
              <a:rPr lang="en-IN" dirty="0" err="1">
                <a:latin typeface="Courier New" panose="02070309020205020404" pitchFamily="49" charset="0"/>
              </a:rPr>
              <a:t>dp</a:t>
            </a:r>
            <a:r>
              <a:rPr lang="en-IN" dirty="0">
                <a:latin typeface="Courier New" panose="02070309020205020404" pitchFamily="49" charset="0"/>
              </a:rPr>
              <a:t>[n][S]</a:t>
            </a:r>
            <a:r>
              <a:rPr lang="en-IN" dirty="0"/>
              <a:t>.</a:t>
            </a:r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b="1" dirty="0"/>
          </a:p>
          <a:p>
            <a:pPr>
              <a:buNone/>
            </a:pPr>
            <a:r>
              <a:rPr lang="en-IN" b="1" dirty="0"/>
              <a:t>Example</a:t>
            </a:r>
          </a:p>
          <a:p>
            <a:pPr>
              <a:buNone/>
            </a:pPr>
            <a:r>
              <a:rPr lang="en-IN" dirty="0"/>
              <a:t>Set = {3, 34, 4, 12, 5, 2}, S = 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Using DP, we find: </a:t>
            </a:r>
            <a:r>
              <a:rPr lang="en-IN" dirty="0" err="1">
                <a:latin typeface="Courier New" panose="02070309020205020404" pitchFamily="49" charset="0"/>
              </a:rPr>
              <a:t>dp</a:t>
            </a:r>
            <a:r>
              <a:rPr lang="en-IN" dirty="0">
                <a:latin typeface="Courier New" panose="02070309020205020404" pitchFamily="49" charset="0"/>
              </a:rPr>
              <a:t>[6][9] = True</a:t>
            </a:r>
            <a:r>
              <a:rPr lang="en-IN" dirty="0"/>
              <a:t> → Subset </a:t>
            </a:r>
            <a:r>
              <a:rPr lang="en-IN" dirty="0">
                <a:latin typeface="Courier New" panose="02070309020205020404" pitchFamily="49" charset="0"/>
              </a:rPr>
              <a:t>{4, 5}</a:t>
            </a:r>
            <a:r>
              <a:rPr lang="en-IN" dirty="0"/>
              <a:t> gives sum 9.</a:t>
            </a:r>
          </a:p>
          <a:p>
            <a:pPr>
              <a:buNone/>
            </a:pPr>
            <a:br>
              <a:rPr lang="en-IN" dirty="0"/>
            </a:br>
            <a:endParaRPr lang="en-IN" dirty="0"/>
          </a:p>
          <a:p>
            <a:pPr>
              <a:buNone/>
            </a:pPr>
            <a:r>
              <a:rPr lang="en-IN" b="1" dirty="0"/>
              <a:t>Complexity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Time Complexity:</a:t>
            </a:r>
            <a:r>
              <a:rPr lang="en-IN" dirty="0"/>
              <a:t> </a:t>
            </a:r>
            <a:r>
              <a:rPr lang="en-IN" dirty="0">
                <a:latin typeface="Courier New" panose="02070309020205020404" pitchFamily="49" charset="0"/>
              </a:rPr>
              <a:t>O(</a:t>
            </a:r>
            <a:r>
              <a:rPr lang="en-IN" dirty="0" err="1">
                <a:latin typeface="Courier New" panose="02070309020205020404" pitchFamily="49" charset="0"/>
              </a:rPr>
              <a:t>n.S</a:t>
            </a:r>
            <a:r>
              <a:rPr lang="en-IN" dirty="0">
                <a:latin typeface="Courier New" panose="02070309020205020404" pitchFamily="49" charset="0"/>
              </a:rPr>
              <a:t>)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Space Complexity:</a:t>
            </a:r>
            <a:r>
              <a:rPr lang="en-IN" dirty="0"/>
              <a:t> </a:t>
            </a:r>
            <a:r>
              <a:rPr lang="en-IN" dirty="0">
                <a:latin typeface="Courier New" panose="02070309020205020404" pitchFamily="49" charset="0"/>
              </a:rPr>
              <a:t>O(</a:t>
            </a:r>
            <a:r>
              <a:rPr lang="en-IN" dirty="0" err="1">
                <a:latin typeface="Courier New" panose="02070309020205020404" pitchFamily="49" charset="0"/>
              </a:rPr>
              <a:t>n.S</a:t>
            </a:r>
            <a:r>
              <a:rPr lang="en-IN" dirty="0">
                <a:latin typeface="Courier New" panose="02070309020205020404" pitchFamily="49" charset="0"/>
              </a:rPr>
              <a:t>)</a:t>
            </a:r>
            <a:r>
              <a:rPr lang="en-IN" dirty="0"/>
              <a:t> (can be optimized to </a:t>
            </a:r>
            <a:r>
              <a:rPr lang="en-IN" dirty="0">
                <a:latin typeface="Courier New" panose="02070309020205020404" pitchFamily="49" charset="0"/>
              </a:rPr>
              <a:t>O(S)</a:t>
            </a:r>
            <a:r>
              <a:rPr lang="en-IN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413119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1939E9-A2BF-F6AB-B37A-FC58931EA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F202C1-A2B2-B1A1-D604-CCB6A6D9B6C7}"/>
              </a:ext>
            </a:extLst>
          </p:cNvPr>
          <p:cNvSpPr txBox="1">
            <a:spLocks/>
          </p:cNvSpPr>
          <p:nvPr/>
        </p:nvSpPr>
        <p:spPr>
          <a:xfrm>
            <a:off x="308114" y="5705061"/>
            <a:ext cx="6599582" cy="5565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Matrix Chain Multiplication with Dynamic Programming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9453939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47A12-BECB-6449-963D-E9FF37CE2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220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9BBCA-4DD7-A1B0-3E4D-67099CDC0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143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EF1A9-C82D-CAAD-2340-208D8FDDC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1B90E-85C2-EA19-0E40-EDBFA50B4CB2}"/>
              </a:ext>
            </a:extLst>
          </p:cNvPr>
          <p:cNvSpPr txBox="1">
            <a:spLocks/>
          </p:cNvSpPr>
          <p:nvPr/>
        </p:nvSpPr>
        <p:spPr>
          <a:xfrm>
            <a:off x="458821" y="365127"/>
            <a:ext cx="7752946" cy="52982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Longest Common Subsequence </a:t>
            </a:r>
            <a:r>
              <a:rPr lang="en-US" sz="2800" dirty="0"/>
              <a:t>using a recursive approach</a:t>
            </a:r>
            <a:endParaRPr lang="en-I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747AC-9FB1-DA0F-705D-C3EBDDB3441D}"/>
                  </a:ext>
                </a:extLst>
              </p:cNvPr>
              <p:cNvSpPr txBox="1"/>
              <p:nvPr/>
            </p:nvSpPr>
            <p:spPr>
              <a:xfrm>
                <a:off x="458821" y="1001952"/>
                <a:ext cx="99096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Concept:</a:t>
                </a:r>
              </a:p>
              <a:p>
                <a:pPr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two strings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LCS(X, Y) = the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length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the longest subsequence common to both.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747AC-9FB1-DA0F-705D-C3EBDDB34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21" y="1001952"/>
                <a:ext cx="9909670" cy="923330"/>
              </a:xfrm>
              <a:prstGeom prst="rect">
                <a:avLst/>
              </a:prstGeom>
              <a:blipFill>
                <a:blip r:embed="rId2"/>
                <a:stretch>
                  <a:fillRect l="-492" t="-3289"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8F269A-ACC5-C279-AACF-604D364965F0}"/>
              </a:ext>
            </a:extLst>
          </p:cNvPr>
          <p:cNvSpPr txBox="1"/>
          <p:nvPr/>
        </p:nvSpPr>
        <p:spPr>
          <a:xfrm>
            <a:off x="458821" y="2445374"/>
            <a:ext cx="7303851" cy="322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Recursive Idea</a:t>
            </a:r>
          </a:p>
          <a:p>
            <a:pPr>
              <a:lnSpc>
                <a:spcPct val="15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compare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last characters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the two strings: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they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match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we include that character in LCS and move diagonally backward (i.e., shrink both strings).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they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don’t match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we explore both options: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Exclude the last character of X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Exclude the last character of 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Take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maximum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both.</a:t>
            </a:r>
          </a:p>
        </p:txBody>
      </p:sp>
    </p:spTree>
    <p:extLst>
      <p:ext uri="{BB962C8B-B14F-4D97-AF65-F5344CB8AC3E}">
        <p14:creationId xmlns:p14="http://schemas.microsoft.com/office/powerpoint/2010/main" val="8709859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283B5E4-8223-1D99-A308-5454F1325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69" y="498932"/>
            <a:ext cx="10269383" cy="10193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E93F3A-E540-8A0C-4321-9862FE257A4B}"/>
              </a:ext>
            </a:extLst>
          </p:cNvPr>
          <p:cNvSpPr txBox="1"/>
          <p:nvPr/>
        </p:nvSpPr>
        <p:spPr>
          <a:xfrm>
            <a:off x="601488" y="1801726"/>
            <a:ext cx="27740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Example </a:t>
            </a:r>
          </a:p>
          <a:p>
            <a:pPr>
              <a:buNone/>
            </a:pPr>
            <a:endParaRPr lang="en-IN" b="1" dirty="0"/>
          </a:p>
          <a:p>
            <a:pPr>
              <a:buNone/>
            </a:pPr>
            <a:r>
              <a:rPr lang="en-IN" dirty="0"/>
              <a:t>X = "AGGTAB"</a:t>
            </a:r>
          </a:p>
          <a:p>
            <a:pPr>
              <a:buNone/>
            </a:pPr>
            <a:r>
              <a:rPr lang="en-IN" dirty="0"/>
              <a:t>Y = "GXTXAYB"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1EBFCA-7A6B-13DB-3CEA-9110F36ABB15}"/>
              </a:ext>
            </a:extLst>
          </p:cNvPr>
          <p:cNvSpPr txBox="1"/>
          <p:nvPr/>
        </p:nvSpPr>
        <p:spPr>
          <a:xfrm>
            <a:off x="601488" y="3239582"/>
            <a:ext cx="4606368" cy="18774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/>
              <a:t>Step-by-step (brief trace)</a:t>
            </a:r>
          </a:p>
          <a:p>
            <a:pPr>
              <a:buNone/>
            </a:pPr>
            <a:endParaRPr lang="en-IN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400" dirty="0"/>
              <a:t>Compare </a:t>
            </a:r>
            <a:r>
              <a:rPr lang="en-IN" sz="1400" b="1" dirty="0"/>
              <a:t>B</a:t>
            </a:r>
            <a:r>
              <a:rPr lang="en-IN" sz="1400" dirty="0"/>
              <a:t> and </a:t>
            </a:r>
            <a:r>
              <a:rPr lang="en-IN" sz="1400" b="1" dirty="0"/>
              <a:t>B</a:t>
            </a:r>
            <a:r>
              <a:rPr lang="en-IN" sz="1400" dirty="0"/>
              <a:t> → match ✅</a:t>
            </a:r>
            <a:br>
              <a:rPr lang="en-IN" sz="1400" dirty="0"/>
            </a:br>
            <a:r>
              <a:rPr lang="en-IN" sz="1400" dirty="0"/>
              <a:t>→ 1 + LCS("AGGTA", "GXTXAY")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dirty="0"/>
              <a:t>Compare </a:t>
            </a:r>
            <a:r>
              <a:rPr lang="en-IN" sz="1400" b="1" dirty="0"/>
              <a:t>A</a:t>
            </a:r>
            <a:r>
              <a:rPr lang="en-IN" sz="1400" dirty="0"/>
              <a:t> and </a:t>
            </a:r>
            <a:r>
              <a:rPr lang="en-IN" sz="1400" b="1" dirty="0"/>
              <a:t>Y</a:t>
            </a:r>
            <a:r>
              <a:rPr lang="en-IN" sz="1400" dirty="0"/>
              <a:t> → no match</a:t>
            </a:r>
            <a:br>
              <a:rPr lang="en-IN" sz="1400" dirty="0"/>
            </a:br>
            <a:r>
              <a:rPr lang="en-IN" sz="1400" dirty="0"/>
              <a:t>→ max(LCS("AGGT", "GXTXAY"), LCS("AGGTA", "GXTXA"))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dirty="0"/>
              <a:t>Continue recursively until base case reached.</a:t>
            </a:r>
          </a:p>
          <a:p>
            <a:pPr>
              <a:buNone/>
            </a:pPr>
            <a:r>
              <a:rPr lang="en-IN" sz="1400" dirty="0"/>
              <a:t>At the end → </a:t>
            </a:r>
            <a:r>
              <a:rPr lang="en-IN" sz="1400" b="1" dirty="0"/>
              <a:t>LCS = “GTAB”</a:t>
            </a:r>
            <a:r>
              <a:rPr lang="en-IN" sz="1400" dirty="0"/>
              <a:t>, </a:t>
            </a:r>
            <a:r>
              <a:rPr lang="en-IN" sz="1400" b="1" dirty="0"/>
              <a:t>length = 4</a:t>
            </a:r>
            <a:endParaRPr lang="en-IN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0308005-F306-6C9C-7E48-A8EF999BA785}"/>
                  </a:ext>
                </a:extLst>
              </p14:cNvPr>
              <p14:cNvContentPartPr/>
              <p14:nvPr/>
            </p14:nvContentPartPr>
            <p14:xfrm>
              <a:off x="2204004" y="2353557"/>
              <a:ext cx="482040" cy="705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0308005-F306-6C9C-7E48-A8EF999BA7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7884" y="2347437"/>
                <a:ext cx="494280" cy="7174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2D55E6F-A9B6-564A-8C83-00E097A18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964" y="1717252"/>
            <a:ext cx="5364303" cy="51407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4D57CF-C98B-A807-E2DA-799CA4FEAF52}"/>
              </a:ext>
            </a:extLst>
          </p:cNvPr>
          <p:cNvSpPr txBox="1"/>
          <p:nvPr/>
        </p:nvSpPr>
        <p:spPr>
          <a:xfrm>
            <a:off x="310629" y="256376"/>
            <a:ext cx="5859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Recursive Formula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A5120CE-0733-789D-0E20-E3997CEB622E}"/>
                  </a:ext>
                </a:extLst>
              </p14:cNvPr>
              <p14:cNvContentPartPr/>
              <p14:nvPr/>
            </p14:nvContentPartPr>
            <p14:xfrm>
              <a:off x="2665164" y="2626421"/>
              <a:ext cx="360720" cy="194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A5120CE-0733-789D-0E20-E3997CEB62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59044" y="2620301"/>
                <a:ext cx="3729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88E0365-E25C-9E38-CE5A-EDF8A01FEF36}"/>
                  </a:ext>
                </a:extLst>
              </p14:cNvPr>
              <p14:cNvContentPartPr/>
              <p14:nvPr/>
            </p14:nvContentPartPr>
            <p14:xfrm>
              <a:off x="3034884" y="2635781"/>
              <a:ext cx="10080" cy="613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88E0365-E25C-9E38-CE5A-EDF8A01FEF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28764" y="2629661"/>
                <a:ext cx="2232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432D196-AE23-2FB8-5D7D-A12E97A3F2A4}"/>
                  </a:ext>
                </a:extLst>
              </p14:cNvPr>
              <p14:cNvContentPartPr/>
              <p14:nvPr/>
            </p14:nvContentPartPr>
            <p14:xfrm>
              <a:off x="2959644" y="3052301"/>
              <a:ext cx="170640" cy="1969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432D196-AE23-2FB8-5D7D-A12E97A3F2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53524" y="3046181"/>
                <a:ext cx="182880" cy="20916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E96B051-8551-2282-79B8-AD527DC2D0E6}"/>
              </a:ext>
            </a:extLst>
          </p:cNvPr>
          <p:cNvSpPr txBox="1"/>
          <p:nvPr/>
        </p:nvSpPr>
        <p:spPr>
          <a:xfrm>
            <a:off x="4811293" y="1824917"/>
            <a:ext cx="1663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Recursive Code</a:t>
            </a:r>
            <a:endParaRPr lang="en-IN" b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D3F38CB-AD08-A231-1E60-3EDE970B4E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869" y="5212335"/>
            <a:ext cx="5299829" cy="153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450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DB1864-2D95-772F-872B-5A82A2292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898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10BAE-FEC7-ADBE-9ADD-F3D947CC5755}"/>
              </a:ext>
            </a:extLst>
          </p:cNvPr>
          <p:cNvSpPr txBox="1">
            <a:spLocks/>
          </p:cNvSpPr>
          <p:nvPr/>
        </p:nvSpPr>
        <p:spPr>
          <a:xfrm>
            <a:off x="565825" y="365127"/>
            <a:ext cx="7752946" cy="5298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Multistage Graph</a:t>
            </a:r>
            <a:endParaRPr lang="en-IN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E795D-D36D-0942-79A4-647656CCD9F0}"/>
              </a:ext>
            </a:extLst>
          </p:cNvPr>
          <p:cNvSpPr txBox="1"/>
          <p:nvPr/>
        </p:nvSpPr>
        <p:spPr>
          <a:xfrm>
            <a:off x="565823" y="1110322"/>
            <a:ext cx="102999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</a:p>
          <a:p>
            <a:pPr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multistage graph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 directed graph where nodes are divided into multiple stages (levels).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Edges only go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from one stage to the next stage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(never backward or skipping stages).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Find the shortest (or longest) path from the source (stage 1) to the sink (last stage).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ADF10-84D4-41C3-3455-E09742353F40}"/>
              </a:ext>
            </a:extLst>
          </p:cNvPr>
          <p:cNvSpPr txBox="1"/>
          <p:nvPr/>
        </p:nvSpPr>
        <p:spPr>
          <a:xfrm>
            <a:off x="565823" y="3843390"/>
            <a:ext cx="9638491" cy="2257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Characteristics</a:t>
            </a:r>
          </a:p>
          <a:p>
            <a:pPr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 is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acyclic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(no cycles).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Vertices are grouped into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 stages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(Stage 1 → Stage 2 → … → Stage k).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Source lies in Stage 1, destination (sink) lies in Stage k.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to model problems like project planning, job scheduling, and resource allocation.</a:t>
            </a:r>
          </a:p>
        </p:txBody>
      </p:sp>
    </p:spTree>
    <p:extLst>
      <p:ext uri="{BB962C8B-B14F-4D97-AF65-F5344CB8AC3E}">
        <p14:creationId xmlns:p14="http://schemas.microsoft.com/office/powerpoint/2010/main" val="2978875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7024DC-4206-AF38-6CB3-E92B7A89B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206" y="954812"/>
            <a:ext cx="4194070" cy="5152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580335-29FC-2188-56F5-8D65BBB65D85}"/>
              </a:ext>
            </a:extLst>
          </p:cNvPr>
          <p:cNvSpPr txBox="1"/>
          <p:nvPr/>
        </p:nvSpPr>
        <p:spPr>
          <a:xfrm>
            <a:off x="797668" y="1294657"/>
            <a:ext cx="5408579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Steps &amp; Time Complexity:</a:t>
            </a:r>
          </a:p>
          <a:p>
            <a:pPr>
              <a:buNone/>
            </a:pPr>
            <a:endParaRPr lang="en-US" sz="2000" b="1" dirty="0"/>
          </a:p>
          <a:p>
            <a:pPr>
              <a:buFont typeface="+mj-lt"/>
              <a:buAutoNum type="arabicPeriod"/>
            </a:pPr>
            <a:r>
              <a:rPr lang="en-US" sz="2000" b="1" dirty="0"/>
              <a:t>Compute value/weight ratio</a:t>
            </a:r>
            <a:r>
              <a:rPr lang="en-US" sz="2000" dirty="0"/>
              <a:t> for all items</a:t>
            </a:r>
          </a:p>
          <a:p>
            <a:pPr lvl="1"/>
            <a:r>
              <a:rPr lang="en-US" sz="2000" dirty="0"/>
              <a:t>Takes </a:t>
            </a:r>
            <a:r>
              <a:rPr lang="en-US" sz="2000" b="1" dirty="0"/>
              <a:t>O(n)</a:t>
            </a:r>
            <a:r>
              <a:rPr lang="en-US" sz="2000" dirty="0"/>
              <a:t> (where </a:t>
            </a:r>
            <a:r>
              <a:rPr lang="en-US" sz="2000" dirty="0">
                <a:latin typeface="Courier New" panose="02070309020205020404" pitchFamily="49" charset="0"/>
              </a:rPr>
              <a:t>n</a:t>
            </a:r>
            <a:r>
              <a:rPr lang="en-US" sz="2000" dirty="0"/>
              <a:t> = number of items).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Sort items</a:t>
            </a:r>
            <a:r>
              <a:rPr lang="en-US" sz="2000" dirty="0"/>
              <a:t> by ratio in descending order</a:t>
            </a:r>
          </a:p>
          <a:p>
            <a:pPr lvl="1"/>
            <a:r>
              <a:rPr lang="en-US" sz="2000" dirty="0"/>
              <a:t>Sorting costs </a:t>
            </a:r>
            <a:r>
              <a:rPr lang="en-US" sz="2000" b="1" dirty="0"/>
              <a:t>O(n log n)</a:t>
            </a:r>
            <a:r>
              <a:rPr lang="en-US" sz="20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Iterate over items</a:t>
            </a:r>
            <a:r>
              <a:rPr lang="en-US" sz="2000" dirty="0"/>
              <a:t> and fill knapsack</a:t>
            </a:r>
          </a:p>
          <a:p>
            <a:pPr lvl="1"/>
            <a:r>
              <a:rPr lang="en-US" sz="2000" dirty="0"/>
              <a:t>Takes </a:t>
            </a:r>
            <a:r>
              <a:rPr lang="en-US" sz="2000" b="1" dirty="0"/>
              <a:t>O(n)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9BCF5-C567-8499-519C-230F5E894B0C}"/>
              </a:ext>
            </a:extLst>
          </p:cNvPr>
          <p:cNvSpPr txBox="1"/>
          <p:nvPr/>
        </p:nvSpPr>
        <p:spPr>
          <a:xfrm>
            <a:off x="342900" y="4218534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IN" sz="1800" b="1" dirty="0"/>
              <a:t>Total Time Complexity: </a:t>
            </a:r>
            <a:endParaRPr lang="en-US" sz="1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604FA6-0292-71F6-5243-862CEA867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19" y="4212674"/>
            <a:ext cx="3153215" cy="3810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F718D0-9E79-8BF1-C388-170D1B173AD3}"/>
              </a:ext>
            </a:extLst>
          </p:cNvPr>
          <p:cNvSpPr txBox="1"/>
          <p:nvPr/>
        </p:nvSpPr>
        <p:spPr>
          <a:xfrm>
            <a:off x="797668" y="4847086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Space Complexity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only store ratios and a few variables → </a:t>
            </a:r>
            <a:r>
              <a:rPr lang="en-US" b="1" dirty="0"/>
              <a:t>O(n)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9053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E49EA318-CD3B-4119-F38A-87F28CA4E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25" y="939662"/>
            <a:ext cx="5251149" cy="28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D9088-A7E4-E4BB-084E-28D09AC47798}"/>
              </a:ext>
            </a:extLst>
          </p:cNvPr>
          <p:cNvSpPr txBox="1">
            <a:spLocks/>
          </p:cNvSpPr>
          <p:nvPr/>
        </p:nvSpPr>
        <p:spPr>
          <a:xfrm>
            <a:off x="565825" y="365127"/>
            <a:ext cx="7752946" cy="5298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Example: </a:t>
            </a:r>
            <a:endParaRPr lang="en-IN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8B2140-6B0D-3A54-6842-C4BF267FAFAD}"/>
              </a:ext>
            </a:extLst>
          </p:cNvPr>
          <p:cNvSpPr txBox="1"/>
          <p:nvPr/>
        </p:nvSpPr>
        <p:spPr>
          <a:xfrm>
            <a:off x="2222770" y="409842"/>
            <a:ext cx="8140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Stages: S1 = {1} (source), S2 = {2,3,4}, S3 = {5,6,7}, S4 = {8} (destination)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8A16B-DB7E-42AD-7E5C-BAF59911F37A}"/>
              </a:ext>
            </a:extLst>
          </p:cNvPr>
          <p:cNvSpPr txBox="1"/>
          <p:nvPr/>
        </p:nvSpPr>
        <p:spPr>
          <a:xfrm>
            <a:off x="6096000" y="1062590"/>
            <a:ext cx="4267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Edges (weight):</a:t>
            </a:r>
          </a:p>
          <a:p>
            <a:pPr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1: 1→2 (1), 1→3 (2), 1→4 (7)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2: 2→5 (4), 2→6 (8)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3: 3→5 (9), 3→6 (5), 3→7 (17)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4: 4→7 (2)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5: 5→8 (20)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6: 6→8 (15)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7: 7→8 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01C72-3E73-C281-3CE6-1E33D8D4C757}"/>
              </a:ext>
            </a:extLst>
          </p:cNvPr>
          <p:cNvSpPr txBox="1"/>
          <p:nvPr/>
        </p:nvSpPr>
        <p:spPr>
          <a:xfrm>
            <a:off x="433137" y="41880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1) We want the </a:t>
            </a:r>
            <a:r>
              <a:rPr lang="en-US" b="1" dirty="0"/>
              <a:t>min-cost path</a:t>
            </a:r>
            <a:r>
              <a:rPr lang="en-US" dirty="0"/>
              <a:t> from 1 → 8. Use: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08393F-7384-68E5-7670-8B8BAC806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66" y="4188002"/>
            <a:ext cx="3692923" cy="5328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60A601-122A-9339-F48E-8EC64471CB26}"/>
              </a:ext>
            </a:extLst>
          </p:cNvPr>
          <p:cNvSpPr txBox="1"/>
          <p:nvPr/>
        </p:nvSpPr>
        <p:spPr>
          <a:xfrm>
            <a:off x="9394363" y="4188002"/>
            <a:ext cx="236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and </a:t>
            </a:r>
            <a:r>
              <a:rPr lang="en-IN" dirty="0">
                <a:latin typeface="Courier New" panose="02070309020205020404" pitchFamily="49" charset="0"/>
              </a:rPr>
              <a:t>cost(8)=0</a:t>
            </a:r>
            <a:r>
              <a:rPr lang="en-IN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EF29B-FBA8-37C8-9529-50D328559EFE}"/>
              </a:ext>
            </a:extLst>
          </p:cNvPr>
          <p:cNvSpPr txBox="1"/>
          <p:nvPr/>
        </p:nvSpPr>
        <p:spPr>
          <a:xfrm>
            <a:off x="433137" y="493779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2) Stage S4 (base)</a:t>
            </a:r>
          </a:p>
          <a:p>
            <a:r>
              <a:rPr lang="en-US" dirty="0">
                <a:latin typeface="Courier New" panose="02070309020205020404" pitchFamily="49" charset="0"/>
              </a:rPr>
              <a:t>  cost(8) = 0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38356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B82F9F-F881-A989-E5AD-BE09FA09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43" y="176376"/>
            <a:ext cx="4315427" cy="35395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1752E6-FB73-3569-5402-BCC5A20D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50" y="128984"/>
            <a:ext cx="5829507" cy="38897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D17C93-AF5C-D535-41BD-F7B905F04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3" y="4166673"/>
            <a:ext cx="4315427" cy="25149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3EE834-CE90-7A12-F90C-0F3E4DA29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684" y="4448053"/>
            <a:ext cx="4041205" cy="223357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F04077A-85DA-533B-22DF-92A96A6E4E56}"/>
              </a:ext>
            </a:extLst>
          </p:cNvPr>
          <p:cNvGrpSpPr/>
          <p:nvPr/>
        </p:nvGrpSpPr>
        <p:grpSpPr>
          <a:xfrm>
            <a:off x="4912070" y="2178956"/>
            <a:ext cx="811654" cy="306999"/>
            <a:chOff x="5028924" y="2178957"/>
            <a:chExt cx="69480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720F5E6-B88F-E7D9-FB08-5EEF898D4042}"/>
                    </a:ext>
                  </a:extLst>
                </p14:cNvPr>
                <p14:cNvContentPartPr/>
                <p14:nvPr/>
              </p14:nvContentPartPr>
              <p14:xfrm>
                <a:off x="5028924" y="2314317"/>
                <a:ext cx="641520" cy="1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720F5E6-B88F-E7D9-FB08-5EEF898D40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23683" y="2309071"/>
                  <a:ext cx="652001" cy="21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E77B5AA-7143-FA65-336B-CD24183A0AE6}"/>
                    </a:ext>
                  </a:extLst>
                </p14:cNvPr>
                <p14:cNvContentPartPr/>
                <p14:nvPr/>
              </p14:nvContentPartPr>
              <p14:xfrm>
                <a:off x="5535084" y="2178957"/>
                <a:ext cx="188640" cy="262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E77B5AA-7143-FA65-336B-CD24183A0A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29844" y="2173713"/>
                  <a:ext cx="199120" cy="27328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6DA8258-2442-DDEA-A27D-35C12E9F2526}"/>
                  </a:ext>
                </a:extLst>
              </p14:cNvPr>
              <p14:cNvContentPartPr/>
              <p14:nvPr/>
            </p14:nvContentPartPr>
            <p14:xfrm>
              <a:off x="8073444" y="4056357"/>
              <a:ext cx="360" cy="368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6DA8258-2442-DDEA-A27D-35C12E9F252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67324" y="4050237"/>
                <a:ext cx="1260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DEC595F-A7F8-8647-1452-FB90828014BB}"/>
                  </a:ext>
                </a:extLst>
              </p14:cNvPr>
              <p14:cNvContentPartPr/>
              <p14:nvPr/>
            </p14:nvContentPartPr>
            <p14:xfrm>
              <a:off x="7956804" y="4299717"/>
              <a:ext cx="245880" cy="13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DEC595F-A7F8-8647-1452-FB90828014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50684" y="4293597"/>
                <a:ext cx="2581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F7F321F-9460-F0F5-1328-932B775DDBF0}"/>
                  </a:ext>
                </a:extLst>
              </p14:cNvPr>
              <p14:cNvContentPartPr/>
              <p14:nvPr/>
            </p14:nvContentPartPr>
            <p14:xfrm>
              <a:off x="4912070" y="5349837"/>
              <a:ext cx="1323214" cy="7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F7F321F-9460-F0F5-1328-932B775DDB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05951" y="5337597"/>
                <a:ext cx="1335453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7DD5BB-97F1-E379-328B-E120346BD8B5}"/>
                  </a:ext>
                </a:extLst>
              </p14:cNvPr>
              <p14:cNvContentPartPr/>
              <p14:nvPr/>
            </p14:nvContentPartPr>
            <p14:xfrm>
              <a:off x="4912070" y="5165157"/>
              <a:ext cx="242494" cy="361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7DD5BB-97F1-E379-328B-E120346BD8B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05954" y="5159037"/>
                <a:ext cx="254727" cy="3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401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EC80-FF7A-2614-D129-76D232C32A88}"/>
              </a:ext>
            </a:extLst>
          </p:cNvPr>
          <p:cNvSpPr txBox="1"/>
          <p:nvPr/>
        </p:nvSpPr>
        <p:spPr>
          <a:xfrm>
            <a:off x="537453" y="355219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7) Summary (DP table style)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E66EB-8922-710C-530F-7DA513339754}"/>
              </a:ext>
            </a:extLst>
          </p:cNvPr>
          <p:cNvSpPr txBox="1"/>
          <p:nvPr/>
        </p:nvSpPr>
        <p:spPr>
          <a:xfrm>
            <a:off x="644457" y="843677"/>
            <a:ext cx="6094378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/>
              <a:t>Node  : chosen next  : cost</a:t>
            </a:r>
          </a:p>
          <a:p>
            <a:r>
              <a:rPr lang="en-IN" dirty="0"/>
              <a:t>  8        :  —                  : 0</a:t>
            </a:r>
          </a:p>
          <a:p>
            <a:r>
              <a:rPr lang="en-IN" dirty="0"/>
              <a:t>  5        :  8                    : 20</a:t>
            </a:r>
          </a:p>
          <a:p>
            <a:r>
              <a:rPr lang="en-IN" dirty="0"/>
              <a:t>  6        :  8                    : 15</a:t>
            </a:r>
          </a:p>
          <a:p>
            <a:r>
              <a:rPr lang="en-IN" dirty="0"/>
              <a:t>  7        :  8                    : 2</a:t>
            </a:r>
          </a:p>
          <a:p>
            <a:r>
              <a:rPr lang="en-IN" dirty="0"/>
              <a:t>  2        :  6                    : 23</a:t>
            </a:r>
          </a:p>
          <a:p>
            <a:r>
              <a:rPr lang="en-IN" dirty="0"/>
              <a:t>  3        :  7                    : 19</a:t>
            </a:r>
          </a:p>
          <a:p>
            <a:r>
              <a:rPr lang="en-IN" dirty="0"/>
              <a:t>  4        :  7                    : 4</a:t>
            </a:r>
          </a:p>
          <a:p>
            <a:r>
              <a:rPr lang="en-IN" dirty="0"/>
              <a:t>  1        :  4 (source)     : </a:t>
            </a:r>
            <a:r>
              <a:rPr lang="en-IN" b="1" dirty="0">
                <a:solidFill>
                  <a:schemeClr val="accent5">
                    <a:lumMod val="75000"/>
                  </a:schemeClr>
                </a:solidFill>
              </a:rPr>
              <a:t>11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dirty="0"/>
              <a:t> &lt;-- final answer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3DA94-84E7-F36D-B9DD-354938C8BBEA}"/>
              </a:ext>
            </a:extLst>
          </p:cNvPr>
          <p:cNvSpPr txBox="1"/>
          <p:nvPr/>
        </p:nvSpPr>
        <p:spPr>
          <a:xfrm>
            <a:off x="644457" y="3937790"/>
            <a:ext cx="9491764" cy="1155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8) Complexity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We computed each edge once (processing stages forward/backward), so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Time = O(E)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Space = O(V)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store cost and successor arrays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5201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42FB9-1933-BE3C-EFA5-1394A1BF74F4}"/>
              </a:ext>
            </a:extLst>
          </p:cNvPr>
          <p:cNvSpPr txBox="1">
            <a:spLocks/>
          </p:cNvSpPr>
          <p:nvPr/>
        </p:nvSpPr>
        <p:spPr>
          <a:xfrm>
            <a:off x="565825" y="365127"/>
            <a:ext cx="7752946" cy="5298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Floyd </a:t>
            </a:r>
            <a:r>
              <a:rPr lang="en-US" sz="2800" dirty="0" err="1"/>
              <a:t>Warshall</a:t>
            </a:r>
            <a:r>
              <a:rPr lang="en-US" sz="2800" dirty="0"/>
              <a:t> Algorithm (All-Pair Shortest Path)</a:t>
            </a:r>
            <a:endParaRPr lang="en-IN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A1ADD-C4D3-A8F7-66EF-A7553AF110A6}"/>
              </a:ext>
            </a:extLst>
          </p:cNvPr>
          <p:cNvSpPr txBox="1"/>
          <p:nvPr/>
        </p:nvSpPr>
        <p:spPr>
          <a:xfrm>
            <a:off x="565825" y="1030656"/>
            <a:ext cx="11225122" cy="462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Purpose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finds </a:t>
            </a:r>
            <a:r>
              <a:rPr lang="en-US" b="1" dirty="0"/>
              <a:t>all-pairs shortest paths</a:t>
            </a:r>
            <a:r>
              <a:rPr lang="en-US" dirty="0"/>
              <a:t> in a weighted directed graph.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Works even with </a:t>
            </a:r>
            <a:r>
              <a:rPr lang="en-US" b="1" dirty="0"/>
              <a:t>negative edge weights</a:t>
            </a:r>
            <a:r>
              <a:rPr lang="en-US" dirty="0"/>
              <a:t> (but not with negative cycles).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Idea</a:t>
            </a:r>
          </a:p>
          <a:p>
            <a:pPr>
              <a:lnSpc>
                <a:spcPct val="150000"/>
              </a:lnSpc>
              <a:buNone/>
            </a:pPr>
            <a:r>
              <a:rPr lang="en-US" dirty="0"/>
              <a:t>We iteratively try to improve the distance between every pair of vertices 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, j)</a:t>
            </a:r>
            <a:r>
              <a:rPr lang="en-US" dirty="0"/>
              <a:t> by allowing intermediate vertices.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Let </a:t>
            </a:r>
            <a:r>
              <a:rPr lang="en-US" dirty="0" err="1">
                <a:latin typeface="Courier New" panose="02070309020205020404" pitchFamily="49" charset="0"/>
              </a:rPr>
              <a:t>dist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][j]</a:t>
            </a:r>
            <a:r>
              <a:rPr lang="en-US" dirty="0"/>
              <a:t> = shortest distance from 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/>
              <a:t> to </a:t>
            </a:r>
            <a:r>
              <a:rPr lang="en-US" dirty="0">
                <a:latin typeface="Courier New" panose="02070309020205020404" pitchFamily="49" charset="0"/>
              </a:rPr>
              <a:t>j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Initially, </a:t>
            </a:r>
            <a:r>
              <a:rPr lang="en-US" dirty="0" err="1">
                <a:latin typeface="Courier New" panose="02070309020205020404" pitchFamily="49" charset="0"/>
              </a:rPr>
              <a:t>dist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][j]</a:t>
            </a:r>
            <a:r>
              <a:rPr lang="en-US" dirty="0"/>
              <a:t> is the direct edge weight (or ∞ if no edge).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Then, for each vertex </a:t>
            </a:r>
            <a:r>
              <a:rPr lang="en-US" dirty="0">
                <a:latin typeface="Courier New" panose="02070309020205020404" pitchFamily="49" charset="0"/>
              </a:rPr>
              <a:t>k</a:t>
            </a:r>
            <a:r>
              <a:rPr lang="en-US" dirty="0"/>
              <a:t>, we update:</a:t>
            </a:r>
          </a:p>
          <a:p>
            <a:pPr>
              <a:lnSpc>
                <a:spcPct val="150000"/>
              </a:lnSpc>
              <a:buNone/>
            </a:pPr>
            <a:r>
              <a:rPr lang="en-US" dirty="0"/>
              <a:t>This means: shortest path from 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/>
              <a:t> to </a:t>
            </a:r>
            <a:r>
              <a:rPr lang="en-US" dirty="0">
                <a:latin typeface="Courier New" panose="02070309020205020404" pitchFamily="49" charset="0"/>
              </a:rPr>
              <a:t>j</a:t>
            </a:r>
            <a:r>
              <a:rPr lang="en-US" dirty="0"/>
              <a:t> is either: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existing direct path, OR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path going through vertex </a:t>
            </a:r>
            <a:r>
              <a:rPr lang="en-US" dirty="0">
                <a:latin typeface="Courier New" panose="02070309020205020404" pitchFamily="49" charset="0"/>
              </a:rPr>
              <a:t>k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CF95C-3151-374C-59BE-2636251D1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713" y="3951939"/>
            <a:ext cx="4543389" cy="47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108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6585AA-37AB-F589-42B8-A753638AA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2" y="441999"/>
            <a:ext cx="2865809" cy="2386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60F509-7E25-3DD0-1CFD-320603A13721}"/>
              </a:ext>
            </a:extLst>
          </p:cNvPr>
          <p:cNvSpPr txBox="1"/>
          <p:nvPr/>
        </p:nvSpPr>
        <p:spPr>
          <a:xfrm>
            <a:off x="247042" y="204281"/>
            <a:ext cx="6902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Example:				    Step 1: Distance Matrix D0		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D9ED3-DA31-6002-CCED-D9978BCDC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286" y="586965"/>
            <a:ext cx="3430520" cy="2022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32A9F7-2E16-8A8D-4AE8-CED50D898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785" y="642549"/>
            <a:ext cx="3131804" cy="20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96665D-D276-8467-E514-B15F2E710F91}"/>
              </a:ext>
            </a:extLst>
          </p:cNvPr>
          <p:cNvSpPr txBox="1"/>
          <p:nvPr/>
        </p:nvSpPr>
        <p:spPr>
          <a:xfrm>
            <a:off x="8059053" y="0"/>
            <a:ext cx="30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Distance Matrix D1 (can consider via 1 if shortest)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B6978E-8243-1114-005F-4A4EAEF09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241" y="3826818"/>
            <a:ext cx="3131803" cy="20597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317F1C-2238-A416-AFED-97314512C026}"/>
              </a:ext>
            </a:extLst>
          </p:cNvPr>
          <p:cNvSpPr txBox="1"/>
          <p:nvPr/>
        </p:nvSpPr>
        <p:spPr>
          <a:xfrm>
            <a:off x="8195240" y="3105834"/>
            <a:ext cx="30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Distance Matrix D2 (can consider via 2 if shortest)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5274ED-55F2-D372-B12F-F12222CC9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5188" y="3752164"/>
            <a:ext cx="2811373" cy="22111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A2B45C-1940-97E4-7302-015795FFFA88}"/>
              </a:ext>
            </a:extLst>
          </p:cNvPr>
          <p:cNvSpPr txBox="1"/>
          <p:nvPr/>
        </p:nvSpPr>
        <p:spPr>
          <a:xfrm>
            <a:off x="4377367" y="3105833"/>
            <a:ext cx="30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Distance Matrix D3 (can consider via 3 if shortest)</a:t>
            </a:r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B9110E-1F98-0F15-ECE1-F5075901D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767" y="3752163"/>
            <a:ext cx="2686834" cy="2386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7DBE97-F6B1-36BF-01D2-50F5CBE6174A}"/>
              </a:ext>
            </a:extLst>
          </p:cNvPr>
          <p:cNvSpPr txBox="1"/>
          <p:nvPr/>
        </p:nvSpPr>
        <p:spPr>
          <a:xfrm>
            <a:off x="437663" y="3105832"/>
            <a:ext cx="30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Distance Matrix D4 </a:t>
            </a:r>
            <a:r>
              <a:rPr lang="en-US" dirty="0">
                <a:solidFill>
                  <a:srgbClr val="00B050"/>
                </a:solidFill>
              </a:rPr>
              <a:t>(Final Result)</a:t>
            </a:r>
            <a:endParaRPr lang="en-IN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6434D57-68D6-768C-7006-EFFEC8A0946D}"/>
                  </a:ext>
                </a:extLst>
              </p14:cNvPr>
              <p14:cNvContentPartPr/>
              <p14:nvPr/>
            </p14:nvContentPartPr>
            <p14:xfrm>
              <a:off x="3083092" y="1488117"/>
              <a:ext cx="1060920" cy="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6434D57-68D6-768C-7006-EFFEC8A094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76972" y="1475877"/>
                <a:ext cx="10731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2A3AFD2-7217-EB74-5F9B-5FF15522D968}"/>
                  </a:ext>
                </a:extLst>
              </p14:cNvPr>
              <p14:cNvContentPartPr/>
              <p14:nvPr/>
            </p14:nvContentPartPr>
            <p14:xfrm>
              <a:off x="4046460" y="1381197"/>
              <a:ext cx="155880" cy="136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2A3AFD2-7217-EB74-5F9B-5FF15522D9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40340" y="1375077"/>
                <a:ext cx="1681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AE17E99-79F9-241C-C3DA-93170D13345E}"/>
                  </a:ext>
                </a:extLst>
              </p14:cNvPr>
              <p14:cNvContentPartPr/>
              <p14:nvPr/>
            </p14:nvContentPartPr>
            <p14:xfrm>
              <a:off x="4017300" y="1517277"/>
              <a:ext cx="155880" cy="78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AE17E99-79F9-241C-C3DA-93170D13345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11180" y="1511157"/>
                <a:ext cx="1681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B05306C-179F-7491-8449-AE200D4AFB7D}"/>
                  </a:ext>
                </a:extLst>
              </p14:cNvPr>
              <p14:cNvContentPartPr/>
              <p14:nvPr/>
            </p14:nvContentPartPr>
            <p14:xfrm>
              <a:off x="3560124" y="1488117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B05306C-179F-7491-8449-AE200D4AFB7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54004" y="148199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3C2BDAC-1924-F1B5-DE0D-096EC8469FF9}"/>
                  </a:ext>
                </a:extLst>
              </p14:cNvPr>
              <p14:cNvContentPartPr/>
              <p14:nvPr/>
            </p14:nvContentPartPr>
            <p14:xfrm>
              <a:off x="7658564" y="1546479"/>
              <a:ext cx="551622" cy="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3C2BDAC-1924-F1B5-DE0D-096EC8469FF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52447" y="1534239"/>
                <a:ext cx="563856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322A4E5-4544-5B17-56DE-07CE78EE0A66}"/>
                  </a:ext>
                </a:extLst>
              </p14:cNvPr>
              <p14:cNvContentPartPr/>
              <p14:nvPr/>
            </p14:nvContentPartPr>
            <p14:xfrm>
              <a:off x="8177736" y="1439559"/>
              <a:ext cx="81049" cy="1368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322A4E5-4544-5B17-56DE-07CE78EE0A6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71639" y="1433439"/>
                <a:ext cx="93242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843DDE8-1E67-7E93-57A0-45E681A57BC7}"/>
                  </a:ext>
                </a:extLst>
              </p14:cNvPr>
              <p14:cNvContentPartPr/>
              <p14:nvPr/>
            </p14:nvContentPartPr>
            <p14:xfrm>
              <a:off x="8148576" y="1575639"/>
              <a:ext cx="81049" cy="781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843DDE8-1E67-7E93-57A0-45E681A57BC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42452" y="1569519"/>
                <a:ext cx="93296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36204CF-AFA5-1676-667E-FADA2B749889}"/>
                  </a:ext>
                </a:extLst>
              </p14:cNvPr>
              <p14:cNvContentPartPr/>
              <p14:nvPr/>
            </p14:nvContentPartPr>
            <p14:xfrm rot="5400000">
              <a:off x="9542113" y="2882854"/>
              <a:ext cx="445241" cy="7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36204CF-AFA5-1676-667E-FADA2B7498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 rot="5400000">
                <a:off x="9535994" y="2870614"/>
                <a:ext cx="457479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394BCA2-6651-CDB0-B735-315F598A8658}"/>
                  </a:ext>
                </a:extLst>
              </p14:cNvPr>
              <p14:cNvContentPartPr/>
              <p14:nvPr/>
            </p14:nvContentPartPr>
            <p14:xfrm>
              <a:off x="9630084" y="2915157"/>
              <a:ext cx="280800" cy="2196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394BCA2-6651-CDB0-B735-315F598A865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23964" y="2909037"/>
                <a:ext cx="2930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2A20AAD-C655-37E8-D52A-CC4660323519}"/>
                  </a:ext>
                </a:extLst>
              </p14:cNvPr>
              <p14:cNvContentPartPr/>
              <p14:nvPr/>
            </p14:nvContentPartPr>
            <p14:xfrm>
              <a:off x="7265964" y="4669077"/>
              <a:ext cx="9147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2A20AAD-C655-37E8-D52A-CC466032351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59844" y="4662957"/>
                <a:ext cx="9270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57205A0-3C12-BAD2-5D98-95AEDCE23EA9}"/>
                  </a:ext>
                </a:extLst>
              </p14:cNvPr>
              <p14:cNvContentPartPr/>
              <p14:nvPr/>
            </p14:nvContentPartPr>
            <p14:xfrm>
              <a:off x="7266324" y="4513557"/>
              <a:ext cx="243360" cy="1753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57205A0-3C12-BAD2-5D98-95AEDCE23EA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60204" y="4507437"/>
                <a:ext cx="2556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F22FC23-29F0-7A1C-8936-697A77418D9D}"/>
                  </a:ext>
                </a:extLst>
              </p14:cNvPr>
              <p14:cNvContentPartPr/>
              <p14:nvPr/>
            </p14:nvContentPartPr>
            <p14:xfrm>
              <a:off x="7285764" y="4678797"/>
              <a:ext cx="174240" cy="1281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F22FC23-29F0-7A1C-8936-697A77418D9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79644" y="4672677"/>
                <a:ext cx="1864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8AAF255-C41D-06F1-DED3-C79D2A51ADE6}"/>
                  </a:ext>
                </a:extLst>
              </p14:cNvPr>
              <p14:cNvContentPartPr/>
              <p14:nvPr/>
            </p14:nvContentPartPr>
            <p14:xfrm>
              <a:off x="3229284" y="4707957"/>
              <a:ext cx="1265400" cy="489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8AAF255-C41D-06F1-DED3-C79D2A51ADE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23164" y="4701837"/>
                <a:ext cx="127764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2072AAFD-6505-D47D-945E-0D6A9D9A1C20}"/>
              </a:ext>
            </a:extLst>
          </p:cNvPr>
          <p:cNvGrpSpPr/>
          <p:nvPr/>
        </p:nvGrpSpPr>
        <p:grpSpPr>
          <a:xfrm>
            <a:off x="3163044" y="4642437"/>
            <a:ext cx="316080" cy="269640"/>
            <a:chOff x="3163044" y="4642437"/>
            <a:chExt cx="31608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2366759-11EE-59ED-27E5-142A376AED14}"/>
                    </a:ext>
                  </a:extLst>
                </p14:cNvPr>
                <p14:cNvContentPartPr/>
                <p14:nvPr/>
              </p14:nvContentPartPr>
              <p14:xfrm>
                <a:off x="3163044" y="4669077"/>
                <a:ext cx="316080" cy="243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2366759-11EE-59ED-27E5-142A376AED1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56924" y="4662957"/>
                  <a:ext cx="3283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DCDDF78-E5A8-7EAD-92C4-E22D80CF62DB}"/>
                    </a:ext>
                  </a:extLst>
                </p14:cNvPr>
                <p14:cNvContentPartPr/>
                <p14:nvPr/>
              </p14:nvContentPartPr>
              <p14:xfrm>
                <a:off x="3375444" y="4642437"/>
                <a:ext cx="63360" cy="27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DCDDF78-E5A8-7EAD-92C4-E22D80CF62D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69324" y="4636317"/>
                  <a:ext cx="75600" cy="3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83297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FD70E-EABD-649C-5AB3-E8E7D32AAF1B}"/>
              </a:ext>
            </a:extLst>
          </p:cNvPr>
          <p:cNvSpPr txBox="1">
            <a:spLocks/>
          </p:cNvSpPr>
          <p:nvPr/>
        </p:nvSpPr>
        <p:spPr>
          <a:xfrm>
            <a:off x="458821" y="199756"/>
            <a:ext cx="8276618" cy="5103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/>
              <a:t>Analysis of Floyd </a:t>
            </a:r>
            <a:r>
              <a:rPr lang="en-US" sz="2300" dirty="0" err="1"/>
              <a:t>Warshall</a:t>
            </a:r>
            <a:r>
              <a:rPr lang="en-US" sz="2300" dirty="0"/>
              <a:t> Algorithm (All-Pair Shortest Path)</a:t>
            </a:r>
            <a:endParaRPr lang="en-IN" sz="2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7FA0B-DAF0-51B5-9BF2-98E0CFFE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66" y="622570"/>
            <a:ext cx="8229627" cy="4070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E59E2F-9B98-138F-7AE0-1A3B45C808B3}"/>
              </a:ext>
            </a:extLst>
          </p:cNvPr>
          <p:cNvSpPr txBox="1"/>
          <p:nvPr/>
        </p:nvSpPr>
        <p:spPr>
          <a:xfrm>
            <a:off x="1847444" y="4931705"/>
            <a:ext cx="4248556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 err="1"/>
              <a:t>FloydWarshall</a:t>
            </a:r>
            <a:r>
              <a:rPr lang="en-IN" dirty="0"/>
              <a:t>(</a:t>
            </a:r>
            <a:r>
              <a:rPr lang="en-IN" dirty="0" err="1"/>
              <a:t>dist</a:t>
            </a:r>
            <a:r>
              <a:rPr lang="en-IN" dirty="0"/>
              <a:t>[][]):</a:t>
            </a:r>
          </a:p>
          <a:p>
            <a:r>
              <a:rPr lang="en-IN" dirty="0"/>
              <a:t>    for k = 1 to n:</a:t>
            </a:r>
          </a:p>
          <a:p>
            <a:r>
              <a:rPr lang="en-IN" dirty="0"/>
              <a:t>        for </a:t>
            </a:r>
            <a:r>
              <a:rPr lang="en-IN" dirty="0" err="1"/>
              <a:t>i</a:t>
            </a:r>
            <a:r>
              <a:rPr lang="en-IN" dirty="0"/>
              <a:t> = 1 to n:</a:t>
            </a:r>
          </a:p>
          <a:p>
            <a:r>
              <a:rPr lang="en-IN" dirty="0"/>
              <a:t>            for j = 1 to n:</a:t>
            </a:r>
          </a:p>
          <a:p>
            <a:r>
              <a:rPr lang="en-IN" dirty="0"/>
              <a:t>                if </a:t>
            </a:r>
            <a:r>
              <a:rPr lang="en-IN" dirty="0" err="1"/>
              <a:t>dist</a:t>
            </a:r>
            <a:r>
              <a:rPr lang="en-IN" dirty="0"/>
              <a:t>[</a:t>
            </a:r>
            <a:r>
              <a:rPr lang="en-IN" dirty="0" err="1"/>
              <a:t>i</a:t>
            </a:r>
            <a:r>
              <a:rPr lang="en-IN" dirty="0"/>
              <a:t>][k] + </a:t>
            </a:r>
            <a:r>
              <a:rPr lang="en-IN" dirty="0" err="1"/>
              <a:t>dist</a:t>
            </a:r>
            <a:r>
              <a:rPr lang="en-IN" dirty="0"/>
              <a:t>[k][j] &lt; </a:t>
            </a:r>
            <a:r>
              <a:rPr lang="en-IN" dirty="0" err="1"/>
              <a:t>dist</a:t>
            </a:r>
            <a:r>
              <a:rPr lang="en-IN" dirty="0"/>
              <a:t>[</a:t>
            </a:r>
            <a:r>
              <a:rPr lang="en-IN" dirty="0" err="1"/>
              <a:t>i</a:t>
            </a:r>
            <a:r>
              <a:rPr lang="en-IN" dirty="0"/>
              <a:t>][j]:</a:t>
            </a:r>
          </a:p>
          <a:p>
            <a:r>
              <a:rPr lang="en-IN" dirty="0"/>
              <a:t>                    </a:t>
            </a:r>
            <a:r>
              <a:rPr lang="en-IN" dirty="0" err="1"/>
              <a:t>dist</a:t>
            </a:r>
            <a:r>
              <a:rPr lang="en-IN" dirty="0"/>
              <a:t>[</a:t>
            </a:r>
            <a:r>
              <a:rPr lang="en-IN" dirty="0" err="1"/>
              <a:t>i</a:t>
            </a:r>
            <a:r>
              <a:rPr lang="en-IN" dirty="0"/>
              <a:t>][j] = </a:t>
            </a:r>
            <a:r>
              <a:rPr lang="en-IN" dirty="0" err="1"/>
              <a:t>dist</a:t>
            </a:r>
            <a:r>
              <a:rPr lang="en-IN" dirty="0"/>
              <a:t>[</a:t>
            </a:r>
            <a:r>
              <a:rPr lang="en-IN" dirty="0" err="1"/>
              <a:t>i</a:t>
            </a:r>
            <a:r>
              <a:rPr lang="en-IN" dirty="0"/>
              <a:t>][k] + </a:t>
            </a:r>
            <a:r>
              <a:rPr lang="en-IN" dirty="0" err="1"/>
              <a:t>dist</a:t>
            </a:r>
            <a:r>
              <a:rPr lang="en-IN" dirty="0"/>
              <a:t>[k][j]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A393A-4704-38AA-82A7-DD59CF18CFAA}"/>
              </a:ext>
            </a:extLst>
          </p:cNvPr>
          <p:cNvSpPr txBox="1"/>
          <p:nvPr/>
        </p:nvSpPr>
        <p:spPr>
          <a:xfrm>
            <a:off x="458820" y="4931705"/>
            <a:ext cx="154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Pseudocode: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B16792-F6F0-11FF-B95C-BE6D17C1F81E}"/>
              </a:ext>
            </a:extLst>
          </p:cNvPr>
          <p:cNvSpPr txBox="1"/>
          <p:nvPr/>
        </p:nvSpPr>
        <p:spPr>
          <a:xfrm>
            <a:off x="6588058" y="5086810"/>
            <a:ext cx="44431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/>
              <a:t>Complexity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Time: </a:t>
            </a:r>
            <a:r>
              <a:rPr lang="en-IN" sz="2000" b="1" dirty="0"/>
              <a:t>O(n³)</a:t>
            </a:r>
            <a:r>
              <a:rPr lang="en-IN" sz="2000" dirty="0"/>
              <a:t> (3 nested loops)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Space: </a:t>
            </a:r>
            <a:r>
              <a:rPr lang="en-IN" sz="2000" b="1" dirty="0"/>
              <a:t>O(n²)</a:t>
            </a:r>
            <a:r>
              <a:rPr lang="en-IN" sz="2000" dirty="0"/>
              <a:t> (distance matrix)</a:t>
            </a:r>
          </a:p>
        </p:txBody>
      </p:sp>
    </p:spTree>
    <p:extLst>
      <p:ext uri="{BB962C8B-B14F-4D97-AF65-F5344CB8AC3E}">
        <p14:creationId xmlns:p14="http://schemas.microsoft.com/office/powerpoint/2010/main" val="833973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17B2-56EC-152F-C5E6-52B562389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0732" y="2363820"/>
            <a:ext cx="9144000" cy="1165597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Old English Text MT" panose="03040902040508030806" pitchFamily="66" charset="0"/>
              </a:rPr>
              <a:t>Thank You</a:t>
            </a:r>
            <a:endParaRPr lang="en-IN" sz="6600" dirty="0">
              <a:latin typeface="Old English Text MT" panose="03040902040508030806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14F3E-1C16-A874-9A74-864F78AD0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4544" y="6260493"/>
            <a:ext cx="2976663" cy="464124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Forte" panose="03060902040502070203" pitchFamily="66" charset="0"/>
              </a:rPr>
              <a:t>Created By – Tejas </a:t>
            </a:r>
            <a:r>
              <a:rPr lang="en-US" sz="1600" dirty="0" err="1">
                <a:latin typeface="Forte" panose="03060902040502070203" pitchFamily="66" charset="0"/>
              </a:rPr>
              <a:t>Tp</a:t>
            </a:r>
            <a:r>
              <a:rPr lang="en-US" sz="1600" dirty="0">
                <a:latin typeface="Forte" panose="03060902040502070203" pitchFamily="66" charset="0"/>
              </a:rPr>
              <a:t> (Legend)</a:t>
            </a:r>
            <a:endParaRPr lang="en-IN" sz="1600" dirty="0">
              <a:latin typeface="Forte" panose="03060902040502070203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507FD-6063-28A8-43E5-76947C51B135}"/>
              </a:ext>
            </a:extLst>
          </p:cNvPr>
          <p:cNvSpPr txBox="1"/>
          <p:nvPr/>
        </p:nvSpPr>
        <p:spPr>
          <a:xfrm>
            <a:off x="9075905" y="5873686"/>
            <a:ext cx="3073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 Gate Smashers, ChatGPT &amp; Abdul Bari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121662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2B60-C84D-D8BB-4424-55C49A01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Huffman Coding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74DFF-2EB6-F662-821B-B15F4BD42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540"/>
            <a:ext cx="10515600" cy="38747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are given characters with their frequencies.</a:t>
            </a:r>
            <a:br>
              <a:rPr lang="en-US" dirty="0"/>
            </a:br>
            <a:r>
              <a:rPr lang="en-US" dirty="0"/>
              <a:t>The goal is to assign variable-length binary codes to characters such that:</a:t>
            </a:r>
          </a:p>
          <a:p>
            <a:r>
              <a:rPr lang="en-US" dirty="0"/>
              <a:t>More frequent characters get </a:t>
            </a:r>
            <a:r>
              <a:rPr lang="en-US" b="1" dirty="0"/>
              <a:t>shorter codes</a:t>
            </a:r>
            <a:r>
              <a:rPr lang="en-US" dirty="0"/>
              <a:t>.</a:t>
            </a:r>
          </a:p>
          <a:p>
            <a:r>
              <a:rPr lang="en-US" dirty="0"/>
              <a:t>Less frequent characters get </a:t>
            </a:r>
            <a:r>
              <a:rPr lang="en-US" b="1" dirty="0"/>
              <a:t>longer codes</a:t>
            </a:r>
            <a:r>
              <a:rPr lang="en-US" dirty="0"/>
              <a:t>.</a:t>
            </a:r>
          </a:p>
          <a:p>
            <a:r>
              <a:rPr lang="en-US" dirty="0"/>
              <a:t>No code is a prefix of another (prefix-free property).</a:t>
            </a:r>
          </a:p>
          <a:p>
            <a:r>
              <a:rPr lang="en-US" dirty="0"/>
              <a:t>This minimizes the </a:t>
            </a:r>
            <a:r>
              <a:rPr lang="en-US" b="1" dirty="0"/>
              <a:t>total cost (weighted path length)</a:t>
            </a:r>
            <a:r>
              <a:rPr lang="en-US" dirty="0"/>
              <a:t> of encoding.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4276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51E6-58C3-85D1-2282-44E6F02E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Huffman Coding using Greedy Approach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531C54-965C-6C31-85BB-A9CACD6906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17966"/>
            <a:ext cx="9474260" cy="3274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Create a Min-Heap (priority queue)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all characters based on their frequency.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While heap size &gt; 1: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two nodes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smallest frequency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a new internal node with frequency = sum of the two.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Insert the new node back into the heap.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The final node left is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root of Huffman Tree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Assign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left edge and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right edge to generate codes.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354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D6E0B-0172-1F47-06BD-2C2B5BA4F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18234" cy="607641"/>
          </a:xfrm>
        </p:spPr>
        <p:txBody>
          <a:bodyPr>
            <a:normAutofit/>
          </a:bodyPr>
          <a:lstStyle/>
          <a:p>
            <a:r>
              <a:rPr lang="en-US" sz="3600" dirty="0"/>
              <a:t>ASCII Encoding</a:t>
            </a:r>
            <a:endParaRPr lang="en-I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E475E-5DEA-31A4-6927-8B283E900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2836"/>
            <a:ext cx="5727966" cy="5298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FA941D-9D7C-A524-DEF8-F8EE98BCFDB3}"/>
              </a:ext>
            </a:extLst>
          </p:cNvPr>
          <p:cNvSpPr txBox="1"/>
          <p:nvPr/>
        </p:nvSpPr>
        <p:spPr>
          <a:xfrm>
            <a:off x="6695060" y="1001949"/>
            <a:ext cx="50948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character is stored 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fixed-length codes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 ASCII →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 bits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(0–127 codes).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Extended ASCII →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 bits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(0–255 codes).</a:t>
            </a:r>
          </a:p>
        </p:txBody>
      </p:sp>
    </p:spTree>
    <p:extLst>
      <p:ext uri="{BB962C8B-B14F-4D97-AF65-F5344CB8AC3E}">
        <p14:creationId xmlns:p14="http://schemas.microsoft.com/office/powerpoint/2010/main" val="414178008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2639</TotalTime>
  <Words>3508</Words>
  <Application>Microsoft Office PowerPoint</Application>
  <PresentationFormat>Widescreen</PresentationFormat>
  <Paragraphs>429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80" baseType="lpstr">
      <vt:lpstr>Arial</vt:lpstr>
      <vt:lpstr>Arial Unicode MS</vt:lpstr>
      <vt:lpstr>Calibri</vt:lpstr>
      <vt:lpstr>Calibri Light</vt:lpstr>
      <vt:lpstr>Cambria Math</vt:lpstr>
      <vt:lpstr>Courier New</vt:lpstr>
      <vt:lpstr>Forte</vt:lpstr>
      <vt:lpstr>Harrington</vt:lpstr>
      <vt:lpstr>Old English Text MT</vt:lpstr>
      <vt:lpstr>Rockwell</vt:lpstr>
      <vt:lpstr>Rockwell Condensed</vt:lpstr>
      <vt:lpstr>Wingdings</vt:lpstr>
      <vt:lpstr>Office Theme</vt:lpstr>
      <vt:lpstr>Wood Type</vt:lpstr>
      <vt:lpstr>Dynamic Programming &amp; Greedy Technique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Huffman Coding</vt:lpstr>
      <vt:lpstr>Huffman Coding using Greedy Approach</vt:lpstr>
      <vt:lpstr>ASCII Encoding</vt:lpstr>
      <vt:lpstr>Steps in Huffman Coding(Greedy)</vt:lpstr>
      <vt:lpstr>Steps in Huffman Coding(Greedy)</vt:lpstr>
      <vt:lpstr>Steps in Huffman Coding(Greedy)</vt:lpstr>
      <vt:lpstr>PowerPoint Presentation</vt:lpstr>
      <vt:lpstr>PowerPoint Presentation</vt:lpstr>
      <vt:lpstr>PowerPoint Presentation</vt:lpstr>
      <vt:lpstr>Spanning Tree</vt:lpstr>
      <vt:lpstr>How many spanning tree is possible in a complete graph ?</vt:lpstr>
      <vt:lpstr>Kruskal’s Algorithm for minimum cost spanning tree</vt:lpstr>
      <vt:lpstr>PowerPoint Presentation</vt:lpstr>
      <vt:lpstr>PowerPoint Presentation</vt:lpstr>
      <vt:lpstr>Prim’s Algorithm</vt:lpstr>
      <vt:lpstr>PowerPoint Presentation</vt:lpstr>
      <vt:lpstr>Djkstra’s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Bellman Ford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Dynamic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Travelling Salesman Problem with Greedy and Brute Force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TEJAS TP</dc:creator>
  <cp:lastModifiedBy>TEJAS TP</cp:lastModifiedBy>
  <cp:revision>12</cp:revision>
  <dcterms:created xsi:type="dcterms:W3CDTF">2025-09-28T05:23:56Z</dcterms:created>
  <dcterms:modified xsi:type="dcterms:W3CDTF">2025-10-05T11:10:49Z</dcterms:modified>
</cp:coreProperties>
</file>